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6" r:id="rId3"/>
    <p:sldId id="283" r:id="rId4"/>
    <p:sldId id="281" r:id="rId5"/>
    <p:sldId id="258" r:id="rId6"/>
    <p:sldId id="280" r:id="rId7"/>
    <p:sldId id="287" r:id="rId8"/>
    <p:sldId id="260" r:id="rId9"/>
    <p:sldId id="261" r:id="rId10"/>
    <p:sldId id="289" r:id="rId11"/>
    <p:sldId id="290" r:id="rId12"/>
    <p:sldId id="291" r:id="rId13"/>
    <p:sldId id="284" r:id="rId14"/>
    <p:sldId id="264" r:id="rId15"/>
    <p:sldId id="267" r:id="rId16"/>
    <p:sldId id="293" r:id="rId17"/>
    <p:sldId id="266" r:id="rId18"/>
    <p:sldId id="285" r:id="rId19"/>
    <p:sldId id="268" r:id="rId20"/>
    <p:sldId id="269" r:id="rId21"/>
    <p:sldId id="270" r:id="rId22"/>
    <p:sldId id="273" r:id="rId23"/>
    <p:sldId id="272" r:id="rId24"/>
    <p:sldId id="274" r:id="rId25"/>
    <p:sldId id="286" r:id="rId26"/>
    <p:sldId id="259" r:id="rId27"/>
    <p:sldId id="276" r:id="rId28"/>
    <p:sldId id="277" r:id="rId29"/>
    <p:sldId id="279" r:id="rId30"/>
    <p:sldId id="28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F6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9" autoAdjust="0"/>
    <p:restoredTop sz="82431" autoAdjust="0"/>
  </p:normalViewPr>
  <p:slideViewPr>
    <p:cSldViewPr snapToGrid="0" snapToObjects="1">
      <p:cViewPr varScale="1">
        <p:scale>
          <a:sx n="101" d="100"/>
          <a:sy n="101" d="100"/>
        </p:scale>
        <p:origin x="120" y="30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9438BC14-5F44-95F3-9384-7D59C7DA71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C8FA821-3820-ACD0-C37D-635F7C194F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D5573-EE66-43FF-B4EB-12824B6250E9}" type="datetimeFigureOut">
              <a:rPr lang="ko-KR" altLang="en-US" smtClean="0"/>
              <a:t>2023-11-27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4761B40-DB6C-40B3-9981-46D062BFCA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41406DE-5D6D-28C3-AD7C-AF6D800231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8D60-8799-4272-96D7-82DEBF8AF5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067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886B5-0F65-46E6-AE6A-A94486A1E615}" type="datetimeFigureOut">
              <a:rPr lang="ko-KR" altLang="en-US" smtClean="0"/>
              <a:t>2023-11-27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A2A27-2350-460B-AC2F-B2B36B785EA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4001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969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409552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42393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895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b="1" dirty="0"/>
          </a:p>
        </p:txBody>
      </p:sp>
    </p:spTree>
    <p:extLst>
      <p:ext uri="{BB962C8B-B14F-4D97-AF65-F5344CB8AC3E}">
        <p14:creationId xmlns:p14="http://schemas.microsoft.com/office/powerpoint/2010/main" val="235586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02744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77274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20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10066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altLang="ko-KR" b="1" dirty="0"/>
          </a:p>
        </p:txBody>
      </p:sp>
    </p:spTree>
    <p:extLst>
      <p:ext uri="{BB962C8B-B14F-4D97-AF65-F5344CB8AC3E}">
        <p14:creationId xmlns:p14="http://schemas.microsoft.com/office/powerpoint/2010/main" val="1080030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838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06243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369226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521727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01365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493903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26442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altLang="ko-KR" dirty="0"/>
          </a:p>
        </p:txBody>
      </p:sp>
    </p:spTree>
    <p:extLst>
      <p:ext uri="{BB962C8B-B14F-4D97-AF65-F5344CB8AC3E}">
        <p14:creationId xmlns:p14="http://schemas.microsoft.com/office/powerpoint/2010/main" val="171789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93192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0927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7967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2990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78345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39986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9198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0982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6931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7159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3296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956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19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FE39-1A48-6549-9FA4-F63646706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015" y="2159317"/>
            <a:ext cx="11519731" cy="1772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B0F4C-3D05-D646-96CC-CA05FC019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47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6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17-91CE-0946-808C-7D572F44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4D3F-2137-7640-ADED-FBA9B39E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FDEF1-D14C-B2F9-C468-21F0C2DAF538}"/>
              </a:ext>
            </a:extLst>
          </p:cNvPr>
          <p:cNvSpPr txBox="1"/>
          <p:nvPr userDrawn="1"/>
        </p:nvSpPr>
        <p:spPr>
          <a:xfrm>
            <a:off x="5892282" y="643346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2D3896B-DA7E-49B7-AA36-7A91EA74BB11}" type="slidenum">
              <a:rPr lang="en-US" altLang="ko-KR" sz="1400" smtClean="0"/>
              <a:t>‹#›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9830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6BE-4DD0-664B-A108-953F09E9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E5F4-A58F-BE43-8C59-144872461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823" y="1825625"/>
            <a:ext cx="5865977" cy="4011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8D21-6498-5546-A2F1-CB9CE6B7B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60278" cy="4011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E79BC-D19F-AFE8-47B2-6B2813BA1C0D}"/>
              </a:ext>
            </a:extLst>
          </p:cNvPr>
          <p:cNvSpPr txBox="1"/>
          <p:nvPr userDrawn="1"/>
        </p:nvSpPr>
        <p:spPr>
          <a:xfrm>
            <a:off x="5892282" y="643346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2D3896B-DA7E-49B7-AA36-7A91EA74BB11}" type="slidenum">
              <a:rPr lang="en-US" altLang="ko-KR" sz="1400" smtClean="0"/>
              <a:t>‹#›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5945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B4DC3-784B-354A-B3BC-8754F0B38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365125"/>
            <a:ext cx="118792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5F84BB-B478-4148-81B3-29E1A26CC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825625"/>
            <a:ext cx="118792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7200" indent="-4572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7D1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A9A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7D1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Write Scheme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012" y="1795921"/>
            <a:ext cx="5866861" cy="1221630"/>
          </a:xfrm>
        </p:spPr>
        <p:txBody>
          <a:bodyPr/>
          <a:lstStyle/>
          <a:p>
            <a:r>
              <a:rPr lang="en-US" altLang="ko-KR" b="1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Write-Back</a:t>
            </a: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lvl="1"/>
            <a:r>
              <a:rPr lang="en-US" altLang="ko-KR" dirty="0"/>
              <a:t>Data is only written to the row buffer, then written back to PCM cells when closing the open row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altLang="ko-KR" dirty="0">
                <a:solidFill>
                  <a:srgbClr val="0039F6"/>
                </a:solidFill>
                <a:sym typeface="Wingdings" panose="05000000000000000000" pitchFamily="2" charset="2"/>
              </a:rPr>
              <a:t>    Fast writes on row buffer hit</a:t>
            </a:r>
          </a:p>
          <a:p>
            <a:pPr lvl="2"/>
            <a:endParaRPr lang="en-US" altLang="ko-KR" sz="100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When a bank conflict occurs, the data in the row buffer has to be written back to PCM cells</a:t>
            </a:r>
          </a:p>
          <a:p>
            <a:pPr marL="457200" lvl="1" indent="0">
              <a:buNone/>
            </a:pP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   High bank conflict overhead</a:t>
            </a:r>
            <a:endParaRPr lang="en-US" altLang="ko-K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ko-KR" dirty="0"/>
              <a:t> </a:t>
            </a:r>
          </a:p>
          <a:p>
            <a:pPr marL="457200" lvl="1" indent="0">
              <a:buNone/>
            </a:pP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6D686-EC5A-D7A6-02EB-0283DF2CA469}"/>
              </a:ext>
            </a:extLst>
          </p:cNvPr>
          <p:cNvSpPr txBox="1"/>
          <p:nvPr/>
        </p:nvSpPr>
        <p:spPr>
          <a:xfrm>
            <a:off x="10470969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Background</a:t>
            </a:r>
            <a:r>
              <a:rPr lang="en-US" altLang="en-US" dirty="0"/>
              <a:t> </a:t>
            </a:r>
            <a:endParaRPr lang="en-KR" dirty="0"/>
          </a:p>
        </p:txBody>
      </p:sp>
      <p:sp>
        <p:nvSpPr>
          <p:cNvPr id="67" name="내용 개체 틀 1">
            <a:extLst>
              <a:ext uri="{FF2B5EF4-FFF2-40B4-BE49-F238E27FC236}">
                <a16:creationId xmlns:a16="http://schemas.microsoft.com/office/drawing/2014/main" id="{01D29115-84AE-AA1F-EF2F-2E8A52CF8778}"/>
              </a:ext>
            </a:extLst>
          </p:cNvPr>
          <p:cNvSpPr txBox="1">
            <a:spLocks/>
          </p:cNvSpPr>
          <p:nvPr/>
        </p:nvSpPr>
        <p:spPr bwMode="auto">
          <a:xfrm>
            <a:off x="153988" y="5599582"/>
            <a:ext cx="11879262" cy="232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00" b="1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A850C0BF-7CFC-3A39-CCD9-BC20A2341844}"/>
              </a:ext>
            </a:extLst>
          </p:cNvPr>
          <p:cNvSpPr/>
          <p:nvPr/>
        </p:nvSpPr>
        <p:spPr>
          <a:xfrm>
            <a:off x="2318819" y="1789564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9964DA51-E63A-95B0-7782-9F93F7B9EC03}"/>
              </a:ext>
            </a:extLst>
          </p:cNvPr>
          <p:cNvSpPr/>
          <p:nvPr/>
        </p:nvSpPr>
        <p:spPr>
          <a:xfrm>
            <a:off x="2044283" y="2010686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8C614257-ABAF-C5F7-5366-1811018EDBB0}"/>
              </a:ext>
            </a:extLst>
          </p:cNvPr>
          <p:cNvSpPr/>
          <p:nvPr/>
        </p:nvSpPr>
        <p:spPr>
          <a:xfrm>
            <a:off x="1747787" y="2236837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21" name="사다리꼴 120">
            <a:extLst>
              <a:ext uri="{FF2B5EF4-FFF2-40B4-BE49-F238E27FC236}">
                <a16:creationId xmlns:a16="http://schemas.microsoft.com/office/drawing/2014/main" id="{02B53451-62E1-1771-045D-318E69C28A57}"/>
              </a:ext>
            </a:extLst>
          </p:cNvPr>
          <p:cNvSpPr/>
          <p:nvPr/>
        </p:nvSpPr>
        <p:spPr>
          <a:xfrm rot="16200000">
            <a:off x="348653" y="2920309"/>
            <a:ext cx="1939852" cy="572908"/>
          </a:xfrm>
          <a:prstGeom prst="trapezoid">
            <a:avLst>
              <a:gd name="adj" fmla="val 640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row-decoder</a:t>
            </a:r>
          </a:p>
        </p:txBody>
      </p:sp>
      <p:cxnSp>
        <p:nvCxnSpPr>
          <p:cNvPr id="122" name="연결선: 꺾임 121">
            <a:extLst>
              <a:ext uri="{FF2B5EF4-FFF2-40B4-BE49-F238E27FC236}">
                <a16:creationId xmlns:a16="http://schemas.microsoft.com/office/drawing/2014/main" id="{EEB12FD6-E6FF-FB98-7E0D-59000A7E75BA}"/>
              </a:ext>
            </a:extLst>
          </p:cNvPr>
          <p:cNvCxnSpPr>
            <a:cxnSpLocks/>
            <a:endCxn id="121" idx="0"/>
          </p:cNvCxnSpPr>
          <p:nvPr/>
        </p:nvCxnSpPr>
        <p:spPr>
          <a:xfrm rot="5400000" flipH="1" flipV="1">
            <a:off x="212516" y="3698808"/>
            <a:ext cx="1311654" cy="327565"/>
          </a:xfrm>
          <a:prstGeom prst="bentConnector4">
            <a:avLst>
              <a:gd name="adj1" fmla="val 240"/>
              <a:gd name="adj2" fmla="val 1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1A656074-F95D-EA4A-05A3-FEF47A953B73}"/>
              </a:ext>
            </a:extLst>
          </p:cNvPr>
          <p:cNvSpPr txBox="1"/>
          <p:nvPr/>
        </p:nvSpPr>
        <p:spPr>
          <a:xfrm rot="10800000">
            <a:off x="631468" y="3478124"/>
            <a:ext cx="492443" cy="1103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/>
              <a:t>row-</a:t>
            </a:r>
            <a:r>
              <a:rPr lang="en-US" altLang="ko-KR" sz="2000" dirty="0" err="1"/>
              <a:t>addr</a:t>
            </a:r>
            <a:endParaRPr lang="ko-KR" altLang="en-US" sz="2000" dirty="0"/>
          </a:p>
        </p:txBody>
      </p: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293B2E7C-A868-4A70-AA52-29ACEE124C36}"/>
              </a:ext>
            </a:extLst>
          </p:cNvPr>
          <p:cNvCxnSpPr>
            <a:cxnSpLocks/>
          </p:cNvCxnSpPr>
          <p:nvPr/>
        </p:nvCxnSpPr>
        <p:spPr>
          <a:xfrm>
            <a:off x="1909168" y="3050964"/>
            <a:ext cx="29792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302BB4E5-0EA7-E918-155A-FD680CC5340F}"/>
              </a:ext>
            </a:extLst>
          </p:cNvPr>
          <p:cNvGrpSpPr/>
          <p:nvPr/>
        </p:nvGrpSpPr>
        <p:grpSpPr>
          <a:xfrm>
            <a:off x="1605031" y="2468018"/>
            <a:ext cx="304137" cy="1447348"/>
            <a:chOff x="1259631" y="1037693"/>
            <a:chExt cx="369395" cy="1329825"/>
          </a:xfrm>
        </p:grpSpPr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14B139CF-BD47-79BD-C67F-97B254460CA7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037693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178FFCF1-2E76-CE71-A761-31887DFDD512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305505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793CD2C8-31C3-D0CE-4B5F-D242650BE6B4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83189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E9EC421B-981F-5DF1-7A08-7A05C48329F6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099706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BFBCE6D8-38AF-F18E-89E9-8836051F83BE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367518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130">
              <a:extLst>
                <a:ext uri="{FF2B5EF4-FFF2-40B4-BE49-F238E27FC236}">
                  <a16:creationId xmlns:a16="http://schemas.microsoft.com/office/drawing/2014/main" id="{6A564AF7-3647-0BAA-DE91-988984A0A54D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57330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57DAF4D7-4332-35AA-7BEF-2478F9D94DE4}"/>
              </a:ext>
            </a:extLst>
          </p:cNvPr>
          <p:cNvSpPr/>
          <p:nvPr/>
        </p:nvSpPr>
        <p:spPr>
          <a:xfrm>
            <a:off x="1747786" y="4925887"/>
            <a:ext cx="3140654" cy="34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row-buffer</a:t>
            </a:r>
            <a:endParaRPr lang="ko-KR" altLang="en-US" sz="1636" dirty="0">
              <a:solidFill>
                <a:schemeClr val="tx1"/>
              </a:solidFill>
            </a:endParaRPr>
          </a:p>
        </p:txBody>
      </p:sp>
      <p:sp>
        <p:nvSpPr>
          <p:cNvPr id="140" name="사각형: 둥근 모서리 139">
            <a:extLst>
              <a:ext uri="{FF2B5EF4-FFF2-40B4-BE49-F238E27FC236}">
                <a16:creationId xmlns:a16="http://schemas.microsoft.com/office/drawing/2014/main" id="{B85CDC95-BF55-0C5F-E632-64A42A152900}"/>
              </a:ext>
            </a:extLst>
          </p:cNvPr>
          <p:cNvSpPr/>
          <p:nvPr/>
        </p:nvSpPr>
        <p:spPr>
          <a:xfrm>
            <a:off x="1769747" y="2990661"/>
            <a:ext cx="3118698" cy="13066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7F8A4A4C-EDB5-1243-0665-1C7647C000B9}"/>
              </a:ext>
            </a:extLst>
          </p:cNvPr>
          <p:cNvSpPr/>
          <p:nvPr/>
        </p:nvSpPr>
        <p:spPr>
          <a:xfrm>
            <a:off x="2115979" y="2978855"/>
            <a:ext cx="164978" cy="151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8E585CE-665D-DC2A-BD0B-2FDA669B8D0D}"/>
              </a:ext>
            </a:extLst>
          </p:cNvPr>
          <p:cNvSpPr txBox="1"/>
          <p:nvPr/>
        </p:nvSpPr>
        <p:spPr>
          <a:xfrm rot="16200000">
            <a:off x="2793999" y="2008199"/>
            <a:ext cx="436402" cy="15321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/>
              <a:t>open row</a:t>
            </a:r>
            <a:endParaRPr lang="ko-KR" altLang="en-US" sz="1636" dirty="0"/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5D60FC4E-18FF-EC4D-890C-3A333FA6DA90}"/>
              </a:ext>
            </a:extLst>
          </p:cNvPr>
          <p:cNvSpPr/>
          <p:nvPr/>
        </p:nvSpPr>
        <p:spPr>
          <a:xfrm>
            <a:off x="1747786" y="4384252"/>
            <a:ext cx="3140654" cy="34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write-driver</a:t>
            </a:r>
            <a:endParaRPr lang="ko-KR" altLang="en-US" sz="1636" dirty="0">
              <a:solidFill>
                <a:schemeClr val="tx1"/>
              </a:solidFill>
            </a:endParaRPr>
          </a:p>
        </p:txBody>
      </p:sp>
      <p:sp>
        <p:nvSpPr>
          <p:cNvPr id="146" name="사다리꼴 145">
            <a:extLst>
              <a:ext uri="{FF2B5EF4-FFF2-40B4-BE49-F238E27FC236}">
                <a16:creationId xmlns:a16="http://schemas.microsoft.com/office/drawing/2014/main" id="{C68EC5EA-E421-18A4-3D83-66854B161DB2}"/>
              </a:ext>
            </a:extLst>
          </p:cNvPr>
          <p:cNvSpPr/>
          <p:nvPr/>
        </p:nvSpPr>
        <p:spPr>
          <a:xfrm rot="16200000">
            <a:off x="351370" y="2920310"/>
            <a:ext cx="1939852" cy="572908"/>
          </a:xfrm>
          <a:prstGeom prst="trapezoid">
            <a:avLst>
              <a:gd name="adj" fmla="val 640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row-decoder</a:t>
            </a: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BA0B0E1D-6AA0-DB86-1B8E-9B71887B9DA1}"/>
              </a:ext>
            </a:extLst>
          </p:cNvPr>
          <p:cNvSpPr/>
          <p:nvPr/>
        </p:nvSpPr>
        <p:spPr>
          <a:xfrm>
            <a:off x="1751186" y="4922963"/>
            <a:ext cx="3140654" cy="341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/>
              <a:t>row-buffer</a:t>
            </a:r>
            <a:endParaRPr lang="ko-KR" altLang="en-US" sz="1636" dirty="0"/>
          </a:p>
        </p:txBody>
      </p: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6B54245F-EC4D-134E-B581-17B6CDAEB879}"/>
              </a:ext>
            </a:extLst>
          </p:cNvPr>
          <p:cNvGrpSpPr/>
          <p:nvPr/>
        </p:nvGrpSpPr>
        <p:grpSpPr>
          <a:xfrm rot="10800000">
            <a:off x="3016184" y="5264700"/>
            <a:ext cx="598427" cy="334882"/>
            <a:chOff x="3663010" y="4866492"/>
            <a:chExt cx="598427" cy="758642"/>
          </a:xfrm>
        </p:grpSpPr>
        <p:cxnSp>
          <p:nvCxnSpPr>
            <p:cNvPr id="149" name="직선 화살표 연결선 148">
              <a:extLst>
                <a:ext uri="{FF2B5EF4-FFF2-40B4-BE49-F238E27FC236}">
                  <a16:creationId xmlns:a16="http://schemas.microsoft.com/office/drawing/2014/main" id="{829D38C7-9D4C-DB0C-E0AA-269C27B5A7CB}"/>
                </a:ext>
              </a:extLst>
            </p:cNvPr>
            <p:cNvCxnSpPr>
              <a:cxnSpLocks/>
            </p:cNvCxnSpPr>
            <p:nvPr/>
          </p:nvCxnSpPr>
          <p:spPr>
            <a:xfrm>
              <a:off x="4261437" y="4866492"/>
              <a:ext cx="0" cy="7522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화살표 연결선 149">
              <a:extLst>
                <a:ext uri="{FF2B5EF4-FFF2-40B4-BE49-F238E27FC236}">
                  <a16:creationId xmlns:a16="http://schemas.microsoft.com/office/drawing/2014/main" id="{C64B72A1-79C3-B6E7-07E0-D407C9E35EAC}"/>
                </a:ext>
              </a:extLst>
            </p:cNvPr>
            <p:cNvCxnSpPr>
              <a:cxnSpLocks/>
            </p:cNvCxnSpPr>
            <p:nvPr/>
          </p:nvCxnSpPr>
          <p:spPr>
            <a:xfrm>
              <a:off x="3663010" y="4881893"/>
              <a:ext cx="0" cy="7420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직선 화살표 연결선 150">
              <a:extLst>
                <a:ext uri="{FF2B5EF4-FFF2-40B4-BE49-F238E27FC236}">
                  <a16:creationId xmlns:a16="http://schemas.microsoft.com/office/drawing/2014/main" id="{B47061D2-8C8D-5407-6067-7033757BEB73}"/>
                </a:ext>
              </a:extLst>
            </p:cNvPr>
            <p:cNvCxnSpPr>
              <a:cxnSpLocks/>
            </p:cNvCxnSpPr>
            <p:nvPr/>
          </p:nvCxnSpPr>
          <p:spPr>
            <a:xfrm>
              <a:off x="3959400" y="4876862"/>
              <a:ext cx="0" cy="748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E3C88A44-2378-5498-1145-BB3D04A7E6DD}"/>
              </a:ext>
            </a:extLst>
          </p:cNvPr>
          <p:cNvSpPr txBox="1"/>
          <p:nvPr/>
        </p:nvSpPr>
        <p:spPr>
          <a:xfrm>
            <a:off x="3636566" y="5292928"/>
            <a:ext cx="73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Data</a:t>
            </a:r>
          </a:p>
        </p:txBody>
      </p: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649F3A31-9950-2AC2-60DA-4F6BF3F83D5D}"/>
              </a:ext>
            </a:extLst>
          </p:cNvPr>
          <p:cNvCxnSpPr>
            <a:cxnSpLocks/>
          </p:cNvCxnSpPr>
          <p:nvPr/>
        </p:nvCxnSpPr>
        <p:spPr>
          <a:xfrm flipV="1">
            <a:off x="3998488" y="4175485"/>
            <a:ext cx="0" cy="944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>
            <a:extLst>
              <a:ext uri="{FF2B5EF4-FFF2-40B4-BE49-F238E27FC236}">
                <a16:creationId xmlns:a16="http://schemas.microsoft.com/office/drawing/2014/main" id="{E2810B3A-FD37-C51C-F044-7AB8782C758F}"/>
              </a:ext>
            </a:extLst>
          </p:cNvPr>
          <p:cNvCxnSpPr>
            <a:cxnSpLocks/>
          </p:cNvCxnSpPr>
          <p:nvPr/>
        </p:nvCxnSpPr>
        <p:spPr>
          <a:xfrm rot="10800000">
            <a:off x="3108227" y="4167422"/>
            <a:ext cx="0" cy="75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화살표 연결선 154">
            <a:extLst>
              <a:ext uri="{FF2B5EF4-FFF2-40B4-BE49-F238E27FC236}">
                <a16:creationId xmlns:a16="http://schemas.microsoft.com/office/drawing/2014/main" id="{A70C3147-1596-88F3-CF3B-3355616C3DCD}"/>
              </a:ext>
            </a:extLst>
          </p:cNvPr>
          <p:cNvCxnSpPr>
            <a:cxnSpLocks/>
          </p:cNvCxnSpPr>
          <p:nvPr/>
        </p:nvCxnSpPr>
        <p:spPr>
          <a:xfrm rot="10800000">
            <a:off x="2802547" y="4168659"/>
            <a:ext cx="0" cy="751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>
            <a:extLst>
              <a:ext uri="{FF2B5EF4-FFF2-40B4-BE49-F238E27FC236}">
                <a16:creationId xmlns:a16="http://schemas.microsoft.com/office/drawing/2014/main" id="{8A32F401-4E23-E5A1-226A-A3C1B433EC74}"/>
              </a:ext>
            </a:extLst>
          </p:cNvPr>
          <p:cNvCxnSpPr>
            <a:cxnSpLocks/>
          </p:cNvCxnSpPr>
          <p:nvPr/>
        </p:nvCxnSpPr>
        <p:spPr>
          <a:xfrm rot="10800000">
            <a:off x="4300528" y="4162271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>
            <a:extLst>
              <a:ext uri="{FF2B5EF4-FFF2-40B4-BE49-F238E27FC236}">
                <a16:creationId xmlns:a16="http://schemas.microsoft.com/office/drawing/2014/main" id="{CC0F2BBF-7552-7D5F-6346-2B2DD2F89067}"/>
              </a:ext>
            </a:extLst>
          </p:cNvPr>
          <p:cNvCxnSpPr>
            <a:cxnSpLocks/>
          </p:cNvCxnSpPr>
          <p:nvPr/>
        </p:nvCxnSpPr>
        <p:spPr>
          <a:xfrm rot="10800000">
            <a:off x="3706654" y="4162271"/>
            <a:ext cx="0" cy="7420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화살표 연결선 157">
            <a:extLst>
              <a:ext uri="{FF2B5EF4-FFF2-40B4-BE49-F238E27FC236}">
                <a16:creationId xmlns:a16="http://schemas.microsoft.com/office/drawing/2014/main" id="{D934F544-AE3E-F12B-FD13-B48F307872DF}"/>
              </a:ext>
            </a:extLst>
          </p:cNvPr>
          <p:cNvCxnSpPr>
            <a:cxnSpLocks/>
          </p:cNvCxnSpPr>
          <p:nvPr/>
        </p:nvCxnSpPr>
        <p:spPr>
          <a:xfrm rot="10800000">
            <a:off x="3410264" y="4161035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>
            <a:extLst>
              <a:ext uri="{FF2B5EF4-FFF2-40B4-BE49-F238E27FC236}">
                <a16:creationId xmlns:a16="http://schemas.microsoft.com/office/drawing/2014/main" id="{77E49D86-00C0-56A3-E710-B99908447F0D}"/>
              </a:ext>
            </a:extLst>
          </p:cNvPr>
          <p:cNvCxnSpPr>
            <a:cxnSpLocks/>
          </p:cNvCxnSpPr>
          <p:nvPr/>
        </p:nvCxnSpPr>
        <p:spPr>
          <a:xfrm flipV="1">
            <a:off x="2180214" y="3129856"/>
            <a:ext cx="0" cy="17836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>
            <a:extLst>
              <a:ext uri="{FF2B5EF4-FFF2-40B4-BE49-F238E27FC236}">
                <a16:creationId xmlns:a16="http://schemas.microsoft.com/office/drawing/2014/main" id="{7B36DE21-DC1D-EDCF-5954-2426B9990CE7}"/>
              </a:ext>
            </a:extLst>
          </p:cNvPr>
          <p:cNvCxnSpPr>
            <a:cxnSpLocks/>
          </p:cNvCxnSpPr>
          <p:nvPr/>
        </p:nvCxnSpPr>
        <p:spPr>
          <a:xfrm flipV="1">
            <a:off x="2493277" y="4167422"/>
            <a:ext cx="0" cy="944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6B649CB6-A934-B739-DCD2-2A301C737954}"/>
              </a:ext>
            </a:extLst>
          </p:cNvPr>
          <p:cNvSpPr/>
          <p:nvPr/>
        </p:nvSpPr>
        <p:spPr>
          <a:xfrm>
            <a:off x="1747786" y="4379984"/>
            <a:ext cx="3140654" cy="341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write-driver</a:t>
            </a:r>
            <a:endParaRPr lang="ko-KR" altLang="en-US" sz="163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40" grpId="0" animBg="1"/>
      <p:bldP spid="141" grpId="2" animBg="1"/>
      <p:bldP spid="143" grpId="0"/>
      <p:bldP spid="146" grpId="0" animBg="1"/>
      <p:bldP spid="147" grpId="0" animBg="1"/>
      <p:bldP spid="152" grpId="0"/>
      <p:bldP spid="1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Write Scheme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6D686-EC5A-D7A6-02EB-0283DF2CA469}"/>
              </a:ext>
            </a:extLst>
          </p:cNvPr>
          <p:cNvSpPr txBox="1"/>
          <p:nvPr/>
        </p:nvSpPr>
        <p:spPr>
          <a:xfrm>
            <a:off x="10470969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Background</a:t>
            </a:r>
            <a:r>
              <a:rPr lang="en-US" altLang="en-US" dirty="0"/>
              <a:t> </a:t>
            </a:r>
            <a:endParaRPr lang="en-KR" dirty="0"/>
          </a:p>
        </p:txBody>
      </p:sp>
      <p:sp>
        <p:nvSpPr>
          <p:cNvPr id="67" name="내용 개체 틀 1">
            <a:extLst>
              <a:ext uri="{FF2B5EF4-FFF2-40B4-BE49-F238E27FC236}">
                <a16:creationId xmlns:a16="http://schemas.microsoft.com/office/drawing/2014/main" id="{01D29115-84AE-AA1F-EF2F-2E8A52CF8778}"/>
              </a:ext>
            </a:extLst>
          </p:cNvPr>
          <p:cNvSpPr txBox="1">
            <a:spLocks/>
          </p:cNvSpPr>
          <p:nvPr/>
        </p:nvSpPr>
        <p:spPr bwMode="auto">
          <a:xfrm>
            <a:off x="153988" y="5599582"/>
            <a:ext cx="11879262" cy="232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00" b="1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3A515D-A6CE-B925-891C-8797FC968692}"/>
              </a:ext>
            </a:extLst>
          </p:cNvPr>
          <p:cNvSpPr txBox="1"/>
          <p:nvPr/>
        </p:nvSpPr>
        <p:spPr>
          <a:xfrm>
            <a:off x="1781973" y="5862181"/>
            <a:ext cx="737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 err="1">
                <a:solidFill>
                  <a:srgbClr val="C00000"/>
                </a:solidFill>
                <a:highlight>
                  <a:srgbClr val="FFFF00"/>
                </a:highlight>
              </a:rPr>
              <a:t>Both</a:t>
            </a:r>
            <a:r>
              <a:rPr lang="ko-KR" altLang="en-US" sz="28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ko-KR" altLang="en-US" sz="2800" dirty="0" err="1">
                <a:solidFill>
                  <a:srgbClr val="C00000"/>
                </a:solidFill>
                <a:highlight>
                  <a:srgbClr val="FFFF00"/>
                </a:highlight>
              </a:rPr>
              <a:t>policies</a:t>
            </a:r>
            <a:r>
              <a:rPr lang="ko-KR" altLang="en-US" sz="28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ko-KR" altLang="en-US" sz="2800" dirty="0" err="1">
                <a:solidFill>
                  <a:srgbClr val="C00000"/>
                </a:solidFill>
                <a:highlight>
                  <a:srgbClr val="FFFF00"/>
                </a:highlight>
              </a:rPr>
              <a:t>require</a:t>
            </a:r>
            <a:r>
              <a:rPr lang="en-US" altLang="ko-KR" sz="2800" dirty="0">
                <a:solidFill>
                  <a:srgbClr val="C00000"/>
                </a:solidFill>
                <a:highlight>
                  <a:srgbClr val="FFFF00"/>
                </a:highlight>
              </a:rPr>
              <a:t> the slow </a:t>
            </a:r>
            <a:r>
              <a:rPr lang="ko-KR" altLang="en-US" sz="2800" dirty="0" err="1">
                <a:solidFill>
                  <a:srgbClr val="C00000"/>
                </a:solidFill>
                <a:highlight>
                  <a:srgbClr val="FFFF00"/>
                </a:highlight>
              </a:rPr>
              <a:t>row</a:t>
            </a:r>
            <a:r>
              <a:rPr lang="ko-KR" altLang="en-US" sz="28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ko-KR" altLang="en-US" sz="2800" dirty="0" err="1">
                <a:solidFill>
                  <a:srgbClr val="C00000"/>
                </a:solidFill>
                <a:highlight>
                  <a:srgbClr val="FFFF00"/>
                </a:highlight>
              </a:rPr>
              <a:t>activation</a:t>
            </a:r>
            <a:endParaRPr lang="ko-KR" altLang="en-US" sz="28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A850C0BF-7CFC-3A39-CCD9-BC20A2341844}"/>
              </a:ext>
            </a:extLst>
          </p:cNvPr>
          <p:cNvSpPr/>
          <p:nvPr/>
        </p:nvSpPr>
        <p:spPr>
          <a:xfrm>
            <a:off x="2318819" y="1789564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9964DA51-E63A-95B0-7782-9F93F7B9EC03}"/>
              </a:ext>
            </a:extLst>
          </p:cNvPr>
          <p:cNvSpPr/>
          <p:nvPr/>
        </p:nvSpPr>
        <p:spPr>
          <a:xfrm>
            <a:off x="2044283" y="2010686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8C614257-ABAF-C5F7-5366-1811018EDBB0}"/>
              </a:ext>
            </a:extLst>
          </p:cNvPr>
          <p:cNvSpPr/>
          <p:nvPr/>
        </p:nvSpPr>
        <p:spPr>
          <a:xfrm>
            <a:off x="1747787" y="2236837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21" name="사다리꼴 120">
            <a:extLst>
              <a:ext uri="{FF2B5EF4-FFF2-40B4-BE49-F238E27FC236}">
                <a16:creationId xmlns:a16="http://schemas.microsoft.com/office/drawing/2014/main" id="{02B53451-62E1-1771-045D-318E69C28A57}"/>
              </a:ext>
            </a:extLst>
          </p:cNvPr>
          <p:cNvSpPr/>
          <p:nvPr/>
        </p:nvSpPr>
        <p:spPr>
          <a:xfrm rot="16200000">
            <a:off x="348653" y="2920309"/>
            <a:ext cx="1939852" cy="572908"/>
          </a:xfrm>
          <a:prstGeom prst="trapezoid">
            <a:avLst>
              <a:gd name="adj" fmla="val 640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row-decoder</a:t>
            </a:r>
          </a:p>
        </p:txBody>
      </p:sp>
      <p:cxnSp>
        <p:nvCxnSpPr>
          <p:cNvPr id="122" name="연결선: 꺾임 121">
            <a:extLst>
              <a:ext uri="{FF2B5EF4-FFF2-40B4-BE49-F238E27FC236}">
                <a16:creationId xmlns:a16="http://schemas.microsoft.com/office/drawing/2014/main" id="{EEB12FD6-E6FF-FB98-7E0D-59000A7E75BA}"/>
              </a:ext>
            </a:extLst>
          </p:cNvPr>
          <p:cNvCxnSpPr>
            <a:cxnSpLocks/>
            <a:endCxn id="121" idx="0"/>
          </p:cNvCxnSpPr>
          <p:nvPr/>
        </p:nvCxnSpPr>
        <p:spPr>
          <a:xfrm rot="5400000" flipH="1" flipV="1">
            <a:off x="212516" y="3698808"/>
            <a:ext cx="1311654" cy="327565"/>
          </a:xfrm>
          <a:prstGeom prst="bentConnector4">
            <a:avLst>
              <a:gd name="adj1" fmla="val 240"/>
              <a:gd name="adj2" fmla="val 1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1A656074-F95D-EA4A-05A3-FEF47A953B73}"/>
              </a:ext>
            </a:extLst>
          </p:cNvPr>
          <p:cNvSpPr txBox="1"/>
          <p:nvPr/>
        </p:nvSpPr>
        <p:spPr>
          <a:xfrm rot="10800000">
            <a:off x="631468" y="3478124"/>
            <a:ext cx="492443" cy="1103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/>
              <a:t>row-</a:t>
            </a:r>
            <a:r>
              <a:rPr lang="en-US" altLang="ko-KR" sz="2000" dirty="0" err="1"/>
              <a:t>addr</a:t>
            </a:r>
            <a:endParaRPr lang="ko-KR" altLang="en-US" sz="2000" dirty="0"/>
          </a:p>
        </p:txBody>
      </p: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293B2E7C-A868-4A70-AA52-29ACEE124C36}"/>
              </a:ext>
            </a:extLst>
          </p:cNvPr>
          <p:cNvCxnSpPr>
            <a:cxnSpLocks/>
          </p:cNvCxnSpPr>
          <p:nvPr/>
        </p:nvCxnSpPr>
        <p:spPr>
          <a:xfrm>
            <a:off x="1909168" y="3050964"/>
            <a:ext cx="29792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302BB4E5-0EA7-E918-155A-FD680CC5340F}"/>
              </a:ext>
            </a:extLst>
          </p:cNvPr>
          <p:cNvGrpSpPr/>
          <p:nvPr/>
        </p:nvGrpSpPr>
        <p:grpSpPr>
          <a:xfrm>
            <a:off x="1605031" y="2468018"/>
            <a:ext cx="304137" cy="1447348"/>
            <a:chOff x="1259631" y="1037693"/>
            <a:chExt cx="369395" cy="1329825"/>
          </a:xfrm>
        </p:grpSpPr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14B139CF-BD47-79BD-C67F-97B254460CA7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037693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178FFCF1-2E76-CE71-A761-31887DFDD512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305505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793CD2C8-31C3-D0CE-4B5F-D242650BE6B4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83189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E9EC421B-981F-5DF1-7A08-7A05C48329F6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099706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BFBCE6D8-38AF-F18E-89E9-8836051F83BE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367518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 130">
              <a:extLst>
                <a:ext uri="{FF2B5EF4-FFF2-40B4-BE49-F238E27FC236}">
                  <a16:creationId xmlns:a16="http://schemas.microsoft.com/office/drawing/2014/main" id="{6A564AF7-3647-0BAA-DE91-988984A0A54D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57330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57DAF4D7-4332-35AA-7BEF-2478F9D94DE4}"/>
              </a:ext>
            </a:extLst>
          </p:cNvPr>
          <p:cNvSpPr/>
          <p:nvPr/>
        </p:nvSpPr>
        <p:spPr>
          <a:xfrm>
            <a:off x="1747786" y="4925887"/>
            <a:ext cx="3140654" cy="34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row-buffer</a:t>
            </a:r>
            <a:endParaRPr lang="ko-KR" altLang="en-US" sz="1636" dirty="0">
              <a:solidFill>
                <a:schemeClr val="tx1"/>
              </a:solidFill>
            </a:endParaRPr>
          </a:p>
        </p:txBody>
      </p:sp>
      <p:sp>
        <p:nvSpPr>
          <p:cNvPr id="140" name="사각형: 둥근 모서리 139">
            <a:extLst>
              <a:ext uri="{FF2B5EF4-FFF2-40B4-BE49-F238E27FC236}">
                <a16:creationId xmlns:a16="http://schemas.microsoft.com/office/drawing/2014/main" id="{B85CDC95-BF55-0C5F-E632-64A42A152900}"/>
              </a:ext>
            </a:extLst>
          </p:cNvPr>
          <p:cNvSpPr/>
          <p:nvPr/>
        </p:nvSpPr>
        <p:spPr>
          <a:xfrm>
            <a:off x="1769747" y="2990661"/>
            <a:ext cx="3118698" cy="13066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7F8A4A4C-EDB5-1243-0665-1C7647C000B9}"/>
              </a:ext>
            </a:extLst>
          </p:cNvPr>
          <p:cNvSpPr/>
          <p:nvPr/>
        </p:nvSpPr>
        <p:spPr>
          <a:xfrm>
            <a:off x="2115979" y="2978855"/>
            <a:ext cx="164978" cy="151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8E585CE-665D-DC2A-BD0B-2FDA669B8D0D}"/>
              </a:ext>
            </a:extLst>
          </p:cNvPr>
          <p:cNvSpPr txBox="1"/>
          <p:nvPr/>
        </p:nvSpPr>
        <p:spPr>
          <a:xfrm rot="16200000">
            <a:off x="2797983" y="2006375"/>
            <a:ext cx="436402" cy="15321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/>
              <a:t>open row</a:t>
            </a:r>
            <a:endParaRPr lang="ko-KR" altLang="en-US" sz="1636" dirty="0"/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5D60FC4E-18FF-EC4D-890C-3A333FA6DA90}"/>
              </a:ext>
            </a:extLst>
          </p:cNvPr>
          <p:cNvSpPr/>
          <p:nvPr/>
        </p:nvSpPr>
        <p:spPr>
          <a:xfrm>
            <a:off x="1747786" y="4384252"/>
            <a:ext cx="3140654" cy="34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write-driver</a:t>
            </a:r>
            <a:endParaRPr lang="ko-KR" altLang="en-US" sz="1636" dirty="0">
              <a:solidFill>
                <a:schemeClr val="tx1"/>
              </a:solidFill>
            </a:endParaRPr>
          </a:p>
        </p:txBody>
      </p:sp>
      <p:sp>
        <p:nvSpPr>
          <p:cNvPr id="146" name="사다리꼴 145">
            <a:extLst>
              <a:ext uri="{FF2B5EF4-FFF2-40B4-BE49-F238E27FC236}">
                <a16:creationId xmlns:a16="http://schemas.microsoft.com/office/drawing/2014/main" id="{C68EC5EA-E421-18A4-3D83-66854B161DB2}"/>
              </a:ext>
            </a:extLst>
          </p:cNvPr>
          <p:cNvSpPr/>
          <p:nvPr/>
        </p:nvSpPr>
        <p:spPr>
          <a:xfrm rot="16200000">
            <a:off x="351370" y="2920310"/>
            <a:ext cx="1939852" cy="572908"/>
          </a:xfrm>
          <a:prstGeom prst="trapezoid">
            <a:avLst>
              <a:gd name="adj" fmla="val 640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row-decoder</a:t>
            </a: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BA0B0E1D-6AA0-DB86-1B8E-9B71887B9DA1}"/>
              </a:ext>
            </a:extLst>
          </p:cNvPr>
          <p:cNvSpPr/>
          <p:nvPr/>
        </p:nvSpPr>
        <p:spPr>
          <a:xfrm>
            <a:off x="1751186" y="4922963"/>
            <a:ext cx="3140654" cy="341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/>
              <a:t>row-buffer</a:t>
            </a:r>
            <a:endParaRPr lang="ko-KR" altLang="en-US" sz="1636" dirty="0"/>
          </a:p>
        </p:txBody>
      </p: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6B54245F-EC4D-134E-B581-17B6CDAEB879}"/>
              </a:ext>
            </a:extLst>
          </p:cNvPr>
          <p:cNvGrpSpPr/>
          <p:nvPr/>
        </p:nvGrpSpPr>
        <p:grpSpPr>
          <a:xfrm rot="10800000">
            <a:off x="3016184" y="5264700"/>
            <a:ext cx="598427" cy="334882"/>
            <a:chOff x="3663010" y="4866492"/>
            <a:chExt cx="598427" cy="758642"/>
          </a:xfrm>
        </p:grpSpPr>
        <p:cxnSp>
          <p:nvCxnSpPr>
            <p:cNvPr id="149" name="직선 화살표 연결선 148">
              <a:extLst>
                <a:ext uri="{FF2B5EF4-FFF2-40B4-BE49-F238E27FC236}">
                  <a16:creationId xmlns:a16="http://schemas.microsoft.com/office/drawing/2014/main" id="{829D38C7-9D4C-DB0C-E0AA-269C27B5A7CB}"/>
                </a:ext>
              </a:extLst>
            </p:cNvPr>
            <p:cNvCxnSpPr>
              <a:cxnSpLocks/>
            </p:cNvCxnSpPr>
            <p:nvPr/>
          </p:nvCxnSpPr>
          <p:spPr>
            <a:xfrm>
              <a:off x="4261437" y="4866492"/>
              <a:ext cx="0" cy="7522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화살표 연결선 149">
              <a:extLst>
                <a:ext uri="{FF2B5EF4-FFF2-40B4-BE49-F238E27FC236}">
                  <a16:creationId xmlns:a16="http://schemas.microsoft.com/office/drawing/2014/main" id="{C64B72A1-79C3-B6E7-07E0-D407C9E35EAC}"/>
                </a:ext>
              </a:extLst>
            </p:cNvPr>
            <p:cNvCxnSpPr>
              <a:cxnSpLocks/>
            </p:cNvCxnSpPr>
            <p:nvPr/>
          </p:nvCxnSpPr>
          <p:spPr>
            <a:xfrm>
              <a:off x="3663010" y="4881893"/>
              <a:ext cx="0" cy="7420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직선 화살표 연결선 150">
              <a:extLst>
                <a:ext uri="{FF2B5EF4-FFF2-40B4-BE49-F238E27FC236}">
                  <a16:creationId xmlns:a16="http://schemas.microsoft.com/office/drawing/2014/main" id="{B47061D2-8C8D-5407-6067-7033757BEB73}"/>
                </a:ext>
              </a:extLst>
            </p:cNvPr>
            <p:cNvCxnSpPr>
              <a:cxnSpLocks/>
            </p:cNvCxnSpPr>
            <p:nvPr/>
          </p:nvCxnSpPr>
          <p:spPr>
            <a:xfrm>
              <a:off x="3959400" y="4876862"/>
              <a:ext cx="0" cy="748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E3C88A44-2378-5498-1145-BB3D04A7E6DD}"/>
              </a:ext>
            </a:extLst>
          </p:cNvPr>
          <p:cNvSpPr txBox="1"/>
          <p:nvPr/>
        </p:nvSpPr>
        <p:spPr>
          <a:xfrm>
            <a:off x="3636566" y="5292928"/>
            <a:ext cx="73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Data</a:t>
            </a:r>
          </a:p>
        </p:txBody>
      </p: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649F3A31-9950-2AC2-60DA-4F6BF3F83D5D}"/>
              </a:ext>
            </a:extLst>
          </p:cNvPr>
          <p:cNvCxnSpPr>
            <a:cxnSpLocks/>
          </p:cNvCxnSpPr>
          <p:nvPr/>
        </p:nvCxnSpPr>
        <p:spPr>
          <a:xfrm flipV="1">
            <a:off x="3998488" y="4175485"/>
            <a:ext cx="0" cy="944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>
            <a:extLst>
              <a:ext uri="{FF2B5EF4-FFF2-40B4-BE49-F238E27FC236}">
                <a16:creationId xmlns:a16="http://schemas.microsoft.com/office/drawing/2014/main" id="{E2810B3A-FD37-C51C-F044-7AB8782C758F}"/>
              </a:ext>
            </a:extLst>
          </p:cNvPr>
          <p:cNvCxnSpPr>
            <a:cxnSpLocks/>
          </p:cNvCxnSpPr>
          <p:nvPr/>
        </p:nvCxnSpPr>
        <p:spPr>
          <a:xfrm rot="10800000">
            <a:off x="3108227" y="4167422"/>
            <a:ext cx="0" cy="75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화살표 연결선 154">
            <a:extLst>
              <a:ext uri="{FF2B5EF4-FFF2-40B4-BE49-F238E27FC236}">
                <a16:creationId xmlns:a16="http://schemas.microsoft.com/office/drawing/2014/main" id="{A70C3147-1596-88F3-CF3B-3355616C3DCD}"/>
              </a:ext>
            </a:extLst>
          </p:cNvPr>
          <p:cNvCxnSpPr>
            <a:cxnSpLocks/>
          </p:cNvCxnSpPr>
          <p:nvPr/>
        </p:nvCxnSpPr>
        <p:spPr>
          <a:xfrm rot="10800000">
            <a:off x="2802547" y="4168659"/>
            <a:ext cx="0" cy="751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>
            <a:extLst>
              <a:ext uri="{FF2B5EF4-FFF2-40B4-BE49-F238E27FC236}">
                <a16:creationId xmlns:a16="http://schemas.microsoft.com/office/drawing/2014/main" id="{8A32F401-4E23-E5A1-226A-A3C1B433EC74}"/>
              </a:ext>
            </a:extLst>
          </p:cNvPr>
          <p:cNvCxnSpPr>
            <a:cxnSpLocks/>
          </p:cNvCxnSpPr>
          <p:nvPr/>
        </p:nvCxnSpPr>
        <p:spPr>
          <a:xfrm rot="10800000">
            <a:off x="4300528" y="4162271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>
            <a:extLst>
              <a:ext uri="{FF2B5EF4-FFF2-40B4-BE49-F238E27FC236}">
                <a16:creationId xmlns:a16="http://schemas.microsoft.com/office/drawing/2014/main" id="{CC0F2BBF-7552-7D5F-6346-2B2DD2F89067}"/>
              </a:ext>
            </a:extLst>
          </p:cNvPr>
          <p:cNvCxnSpPr>
            <a:cxnSpLocks/>
          </p:cNvCxnSpPr>
          <p:nvPr/>
        </p:nvCxnSpPr>
        <p:spPr>
          <a:xfrm rot="10800000">
            <a:off x="3706654" y="4162271"/>
            <a:ext cx="0" cy="7420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화살표 연결선 157">
            <a:extLst>
              <a:ext uri="{FF2B5EF4-FFF2-40B4-BE49-F238E27FC236}">
                <a16:creationId xmlns:a16="http://schemas.microsoft.com/office/drawing/2014/main" id="{D934F544-AE3E-F12B-FD13-B48F307872DF}"/>
              </a:ext>
            </a:extLst>
          </p:cNvPr>
          <p:cNvCxnSpPr>
            <a:cxnSpLocks/>
          </p:cNvCxnSpPr>
          <p:nvPr/>
        </p:nvCxnSpPr>
        <p:spPr>
          <a:xfrm rot="10800000">
            <a:off x="3410264" y="4161035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>
            <a:extLst>
              <a:ext uri="{FF2B5EF4-FFF2-40B4-BE49-F238E27FC236}">
                <a16:creationId xmlns:a16="http://schemas.microsoft.com/office/drawing/2014/main" id="{77E49D86-00C0-56A3-E710-B99908447F0D}"/>
              </a:ext>
            </a:extLst>
          </p:cNvPr>
          <p:cNvCxnSpPr>
            <a:cxnSpLocks/>
          </p:cNvCxnSpPr>
          <p:nvPr/>
        </p:nvCxnSpPr>
        <p:spPr>
          <a:xfrm flipV="1">
            <a:off x="2180214" y="3129856"/>
            <a:ext cx="0" cy="17836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>
            <a:extLst>
              <a:ext uri="{FF2B5EF4-FFF2-40B4-BE49-F238E27FC236}">
                <a16:creationId xmlns:a16="http://schemas.microsoft.com/office/drawing/2014/main" id="{7B36DE21-DC1D-EDCF-5954-2426B9990CE7}"/>
              </a:ext>
            </a:extLst>
          </p:cNvPr>
          <p:cNvCxnSpPr>
            <a:cxnSpLocks/>
          </p:cNvCxnSpPr>
          <p:nvPr/>
        </p:nvCxnSpPr>
        <p:spPr>
          <a:xfrm flipV="1">
            <a:off x="2493277" y="4167422"/>
            <a:ext cx="0" cy="944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6B649CB6-A934-B739-DCD2-2A301C737954}"/>
              </a:ext>
            </a:extLst>
          </p:cNvPr>
          <p:cNvSpPr/>
          <p:nvPr/>
        </p:nvSpPr>
        <p:spPr>
          <a:xfrm>
            <a:off x="1747786" y="4379984"/>
            <a:ext cx="3140654" cy="341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write-driver</a:t>
            </a:r>
            <a:endParaRPr lang="ko-KR" altLang="en-US" sz="1636" dirty="0">
              <a:solidFill>
                <a:schemeClr val="bg1"/>
              </a:solidFill>
            </a:endParaRPr>
          </a:p>
        </p:txBody>
      </p:sp>
      <p:sp>
        <p:nvSpPr>
          <p:cNvPr id="54" name="내용 개체 틀 1">
            <a:extLst>
              <a:ext uri="{FF2B5EF4-FFF2-40B4-BE49-F238E27FC236}">
                <a16:creationId xmlns:a16="http://schemas.microsoft.com/office/drawing/2014/main" id="{91660FC5-3055-9862-A395-CEEBE6BAB740}"/>
              </a:ext>
            </a:extLst>
          </p:cNvPr>
          <p:cNvSpPr txBox="1">
            <a:spLocks/>
          </p:cNvSpPr>
          <p:nvPr/>
        </p:nvSpPr>
        <p:spPr bwMode="auto">
          <a:xfrm>
            <a:off x="5734012" y="1795921"/>
            <a:ext cx="5866861" cy="122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Write-Through</a:t>
            </a: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lvl="1"/>
            <a:r>
              <a:rPr lang="en-US" altLang="ko-KR" dirty="0"/>
              <a:t>Data is written 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to both row buffer and PCM cells at the same time</a:t>
            </a:r>
          </a:p>
          <a:p>
            <a:pPr lvl="1"/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When a bank conflict occurs, the open row can be immediately closed</a:t>
            </a:r>
          </a:p>
          <a:p>
            <a:pPr marL="457200" lvl="1" indent="0">
              <a:buNone/>
            </a:pPr>
            <a:r>
              <a:rPr lang="en-US" altLang="ko-KR" dirty="0">
                <a:solidFill>
                  <a:srgbClr val="0039F6"/>
                </a:solidFill>
                <a:sym typeface="Wingdings" panose="05000000000000000000" pitchFamily="2" charset="2"/>
              </a:rPr>
              <a:t> Low bank conflict overhead</a:t>
            </a: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lvl="1"/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6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23" grpId="0"/>
      <p:bldP spid="140" grpId="0" animBg="1"/>
      <p:bldP spid="141" grpId="2" animBg="1"/>
      <p:bldP spid="143" grpId="0"/>
      <p:bldP spid="146" grpId="0" animBg="1"/>
      <p:bldP spid="147" grpId="0" animBg="1"/>
      <p:bldP spid="152" grpId="0"/>
      <p:bldP spid="1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BEF230-196F-8C6C-A80F-E305E484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202170"/>
            <a:ext cx="11879262" cy="410412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3200" b="1" dirty="0"/>
              <a:t>Problem</a:t>
            </a:r>
            <a:r>
              <a:rPr lang="en-US" altLang="ko-KR" sz="3200" dirty="0"/>
              <a:t>: </a:t>
            </a:r>
          </a:p>
          <a:p>
            <a:pPr marL="0" indent="0">
              <a:buNone/>
            </a:pPr>
            <a:r>
              <a:rPr lang="en-US" altLang="ko-KR" sz="3200" dirty="0"/>
              <a:t>   Row activation latency is a major bottleneck in PCM systems  </a:t>
            </a:r>
          </a:p>
          <a:p>
            <a:pPr marL="0" indent="0">
              <a:buNone/>
            </a:pPr>
            <a:endParaRPr lang="en-US" altLang="ko-KR" sz="3200" dirty="0"/>
          </a:p>
          <a:p>
            <a:pPr marL="0" indent="0">
              <a:buNone/>
            </a:pPr>
            <a:r>
              <a:rPr lang="en-US" altLang="ko-KR" sz="3200" b="1" dirty="0"/>
              <a:t>Limitation of Current Mechanisms:</a:t>
            </a:r>
          </a:p>
          <a:p>
            <a:pPr marL="0" indent="0">
              <a:buNone/>
            </a:pPr>
            <a:r>
              <a:rPr lang="en-US" altLang="ko-KR" sz="3200" dirty="0"/>
              <a:t>   Conventional</a:t>
            </a:r>
            <a:r>
              <a:rPr lang="ko-KR" altLang="en-US" sz="3200" dirty="0"/>
              <a:t> </a:t>
            </a:r>
            <a:r>
              <a:rPr lang="en-US" altLang="ko-KR" sz="3200" dirty="0"/>
              <a:t>row buffer policies and write schemes cannot address this problem.</a:t>
            </a:r>
          </a:p>
          <a:p>
            <a:endParaRPr lang="en-US" altLang="ko-KR" sz="3200" dirty="0"/>
          </a:p>
          <a:p>
            <a:pPr marL="0" indent="0">
              <a:buNone/>
            </a:pPr>
            <a:r>
              <a:rPr lang="en-US" altLang="ko-KR" sz="3200" b="1" dirty="0"/>
              <a:t>Our goal: </a:t>
            </a:r>
            <a:r>
              <a:rPr lang="en-US" altLang="ko-KR" sz="3200" b="1" dirty="0">
                <a:highlight>
                  <a:srgbClr val="FFFF00"/>
                </a:highlight>
              </a:rPr>
              <a:t>Mitigating slow row activation in PCM systems</a:t>
            </a:r>
            <a:endParaRPr lang="ko-KR" alt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960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7EEE1-FD33-7B46-AB48-6BA704024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KR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422791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Poor Locality of Write Requests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sz="16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Average row-buffer hit rate of read requests : 32%</a:t>
            </a: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Average row-buffer hit rate of write requests : 1%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DAE982-33FC-51D7-206F-44CAFB579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17" b="2094"/>
          <a:stretch/>
        </p:blipFill>
        <p:spPr>
          <a:xfrm>
            <a:off x="1437312" y="1524000"/>
            <a:ext cx="9312613" cy="3071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677252-02F6-93B7-BD8E-FD97E068407F}"/>
              </a:ext>
            </a:extLst>
          </p:cNvPr>
          <p:cNvSpPr txBox="1"/>
          <p:nvPr/>
        </p:nvSpPr>
        <p:spPr>
          <a:xfrm>
            <a:off x="10739193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Motivation</a:t>
            </a:r>
            <a:r>
              <a:rPr lang="en-US" altLang="en-US" dirty="0"/>
              <a:t> </a:t>
            </a:r>
            <a:endParaRPr lang="en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C8E47-769C-4C91-8288-631C7D0505A9}"/>
              </a:ext>
            </a:extLst>
          </p:cNvPr>
          <p:cNvSpPr txBox="1"/>
          <p:nvPr/>
        </p:nvSpPr>
        <p:spPr>
          <a:xfrm>
            <a:off x="1548508" y="5862181"/>
            <a:ext cx="77511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highlight>
                  <a:srgbClr val="FFFF00"/>
                </a:highlight>
              </a:rPr>
              <a:t>The write requests have poor row buffer locality</a:t>
            </a:r>
            <a:endParaRPr lang="ko-KR" altLang="en-US" sz="28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5846BBD3-02DC-F780-1060-E93F42FB8B95}"/>
              </a:ext>
            </a:extLst>
          </p:cNvPr>
          <p:cNvSpPr/>
          <p:nvPr/>
        </p:nvSpPr>
        <p:spPr>
          <a:xfrm rot="10800000">
            <a:off x="10171893" y="2741294"/>
            <a:ext cx="443987" cy="2589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539AC477-806E-CC28-9DA8-B27F4159EA58}"/>
              </a:ext>
            </a:extLst>
          </p:cNvPr>
          <p:cNvSpPr/>
          <p:nvPr/>
        </p:nvSpPr>
        <p:spPr>
          <a:xfrm rot="10800000">
            <a:off x="10261338" y="3539071"/>
            <a:ext cx="443987" cy="258964"/>
          </a:xfrm>
          <a:prstGeom prst="rightArrow">
            <a:avLst/>
          </a:prstGeom>
          <a:solidFill>
            <a:srgbClr val="0039F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0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sz="8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Row activation </a:t>
            </a:r>
            <a:r>
              <a:rPr lang="en-US" altLang="ko-KR" b="1" dirty="0">
                <a:solidFill>
                  <a:srgbClr val="FF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destroys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data stored in the DRAM cells</a:t>
            </a:r>
          </a:p>
          <a:p>
            <a:r>
              <a:rPr lang="en-US" altLang="ko-KR" dirty="0"/>
              <a:t>To restore destructed data, the activated row should be latched by the sense amplifier(row buffer)</a:t>
            </a: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Non-destructive ACT in PCM</a:t>
            </a:r>
          </a:p>
        </p:txBody>
      </p:sp>
      <p:sp>
        <p:nvSpPr>
          <p:cNvPr id="71" name="TextBox 83">
            <a:extLst>
              <a:ext uri="{FF2B5EF4-FFF2-40B4-BE49-F238E27FC236}">
                <a16:creationId xmlns:a16="http://schemas.microsoft.com/office/drawing/2014/main" id="{E2EA3BE1-4E4E-9AD9-A654-FAA00149C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094" y="1441294"/>
            <a:ext cx="1676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Plate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72" name="직선 연결선 51">
            <a:extLst>
              <a:ext uri="{FF2B5EF4-FFF2-40B4-BE49-F238E27FC236}">
                <a16:creationId xmlns:a16="http://schemas.microsoft.com/office/drawing/2014/main" id="{E56B254B-16EA-507A-225E-8F0E6599F745}"/>
              </a:ext>
            </a:extLst>
          </p:cNvPr>
          <p:cNvCxnSpPr>
            <a:cxnSpLocks/>
          </p:cNvCxnSpPr>
          <p:nvPr/>
        </p:nvCxnSpPr>
        <p:spPr bwMode="auto">
          <a:xfrm>
            <a:off x="2851027" y="1818896"/>
            <a:ext cx="1637544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직선 연결선 52">
            <a:extLst>
              <a:ext uri="{FF2B5EF4-FFF2-40B4-BE49-F238E27FC236}">
                <a16:creationId xmlns:a16="http://schemas.microsoft.com/office/drawing/2014/main" id="{A14284DE-5429-004D-8716-F350E4D11A7A}"/>
              </a:ext>
            </a:extLst>
          </p:cNvPr>
          <p:cNvCxnSpPr>
            <a:cxnSpLocks/>
          </p:cNvCxnSpPr>
          <p:nvPr/>
        </p:nvCxnSpPr>
        <p:spPr bwMode="auto">
          <a:xfrm>
            <a:off x="3632060" y="1818896"/>
            <a:ext cx="0" cy="37619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직선 연결선 53">
            <a:extLst>
              <a:ext uri="{FF2B5EF4-FFF2-40B4-BE49-F238E27FC236}">
                <a16:creationId xmlns:a16="http://schemas.microsoft.com/office/drawing/2014/main" id="{26357977-6FB1-4497-8F93-7A30CB279C79}"/>
              </a:ext>
            </a:extLst>
          </p:cNvPr>
          <p:cNvCxnSpPr>
            <a:cxnSpLocks/>
          </p:cNvCxnSpPr>
          <p:nvPr/>
        </p:nvCxnSpPr>
        <p:spPr bwMode="auto">
          <a:xfrm flipH="1">
            <a:off x="3323214" y="2195087"/>
            <a:ext cx="61769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직선 연결선 54">
            <a:extLst>
              <a:ext uri="{FF2B5EF4-FFF2-40B4-BE49-F238E27FC236}">
                <a16:creationId xmlns:a16="http://schemas.microsoft.com/office/drawing/2014/main" id="{0D7AE0C7-2A7A-6369-2507-E62B5277F4B4}"/>
              </a:ext>
            </a:extLst>
          </p:cNvPr>
          <p:cNvCxnSpPr>
            <a:cxnSpLocks/>
          </p:cNvCxnSpPr>
          <p:nvPr/>
        </p:nvCxnSpPr>
        <p:spPr bwMode="auto">
          <a:xfrm flipH="1">
            <a:off x="3323214" y="2330349"/>
            <a:ext cx="61769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직선 연결선 55">
            <a:extLst>
              <a:ext uri="{FF2B5EF4-FFF2-40B4-BE49-F238E27FC236}">
                <a16:creationId xmlns:a16="http://schemas.microsoft.com/office/drawing/2014/main" id="{D00AE92B-837F-416D-7AF1-E3D51A01CFFC}"/>
              </a:ext>
            </a:extLst>
          </p:cNvPr>
          <p:cNvCxnSpPr>
            <a:cxnSpLocks/>
          </p:cNvCxnSpPr>
          <p:nvPr/>
        </p:nvCxnSpPr>
        <p:spPr bwMode="auto">
          <a:xfrm>
            <a:off x="3632060" y="2330349"/>
            <a:ext cx="0" cy="4480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직선 연결선 56">
            <a:extLst>
              <a:ext uri="{FF2B5EF4-FFF2-40B4-BE49-F238E27FC236}">
                <a16:creationId xmlns:a16="http://schemas.microsoft.com/office/drawing/2014/main" id="{E90DFAD8-6851-A996-45C3-59294EA1AABE}"/>
              </a:ext>
            </a:extLst>
          </p:cNvPr>
          <p:cNvCxnSpPr>
            <a:cxnSpLocks/>
          </p:cNvCxnSpPr>
          <p:nvPr/>
        </p:nvCxnSpPr>
        <p:spPr bwMode="auto">
          <a:xfrm>
            <a:off x="3292410" y="2778399"/>
            <a:ext cx="0" cy="3832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직선 연결선 57">
            <a:extLst>
              <a:ext uri="{FF2B5EF4-FFF2-40B4-BE49-F238E27FC236}">
                <a16:creationId xmlns:a16="http://schemas.microsoft.com/office/drawing/2014/main" id="{AF4CA60F-B02C-A9E6-AB31-0CDFCC4358B6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2410" y="2785444"/>
            <a:ext cx="33965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직선 연결선 58">
            <a:extLst>
              <a:ext uri="{FF2B5EF4-FFF2-40B4-BE49-F238E27FC236}">
                <a16:creationId xmlns:a16="http://schemas.microsoft.com/office/drawing/2014/main" id="{BF211590-A102-9829-2590-1A4DC048E803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2410" y="3161636"/>
            <a:ext cx="33965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직선 연결선 59">
            <a:extLst>
              <a:ext uri="{FF2B5EF4-FFF2-40B4-BE49-F238E27FC236}">
                <a16:creationId xmlns:a16="http://schemas.microsoft.com/office/drawing/2014/main" id="{7061E9D3-9A28-FF5C-AC53-CF141FB7B5B0}"/>
              </a:ext>
            </a:extLst>
          </p:cNvPr>
          <p:cNvCxnSpPr>
            <a:cxnSpLocks/>
          </p:cNvCxnSpPr>
          <p:nvPr/>
        </p:nvCxnSpPr>
        <p:spPr bwMode="auto">
          <a:xfrm>
            <a:off x="3632060" y="3161636"/>
            <a:ext cx="0" cy="46405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직선 연결선 60">
            <a:extLst>
              <a:ext uri="{FF2B5EF4-FFF2-40B4-BE49-F238E27FC236}">
                <a16:creationId xmlns:a16="http://schemas.microsoft.com/office/drawing/2014/main" id="{11EF97B7-2F32-760D-A698-D0062B675C56}"/>
              </a:ext>
            </a:extLst>
          </p:cNvPr>
          <p:cNvCxnSpPr>
            <a:cxnSpLocks/>
          </p:cNvCxnSpPr>
          <p:nvPr/>
        </p:nvCxnSpPr>
        <p:spPr bwMode="auto">
          <a:xfrm>
            <a:off x="3149658" y="2778399"/>
            <a:ext cx="0" cy="3832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직선 연결선 61">
            <a:extLst>
              <a:ext uri="{FF2B5EF4-FFF2-40B4-BE49-F238E27FC236}">
                <a16:creationId xmlns:a16="http://schemas.microsoft.com/office/drawing/2014/main" id="{07CC45CB-703B-5859-2081-5AACC425A9CF}"/>
              </a:ext>
            </a:extLst>
          </p:cNvPr>
          <p:cNvCxnSpPr>
            <a:cxnSpLocks/>
          </p:cNvCxnSpPr>
          <p:nvPr/>
        </p:nvCxnSpPr>
        <p:spPr bwMode="auto">
          <a:xfrm flipH="1">
            <a:off x="2478560" y="2970017"/>
            <a:ext cx="67109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9406561-9DA9-2A10-29D7-6A5C6B6C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256" y="2560010"/>
            <a:ext cx="1676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err="1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Wordline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TextBox 84">
            <a:extLst>
              <a:ext uri="{FF2B5EF4-FFF2-40B4-BE49-F238E27FC236}">
                <a16:creationId xmlns:a16="http://schemas.microsoft.com/office/drawing/2014/main" id="{31E1387F-197F-D46B-E7DB-54432CC8A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845" y="2048556"/>
            <a:ext cx="1676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Capacitor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직사각형 28676">
            <a:extLst>
              <a:ext uri="{FF2B5EF4-FFF2-40B4-BE49-F238E27FC236}">
                <a16:creationId xmlns:a16="http://schemas.microsoft.com/office/drawing/2014/main" id="{24A58580-A8F5-E566-C04E-B2C0BF7EE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256" y="1500470"/>
            <a:ext cx="4141443" cy="26640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400" dirty="0">
              <a:solidFill>
                <a:schemeClr val="tx2"/>
              </a:solidFill>
            </a:endParaRPr>
          </a:p>
        </p:txBody>
      </p:sp>
      <p:sp>
        <p:nvSpPr>
          <p:cNvPr id="86" name="TextBox 91">
            <a:extLst>
              <a:ext uri="{FF2B5EF4-FFF2-40B4-BE49-F238E27FC236}">
                <a16:creationId xmlns:a16="http://schemas.microsoft.com/office/drawing/2014/main" id="{EB4F537C-DB15-803D-CC59-48691C09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877" y="3164026"/>
            <a:ext cx="1676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err="1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Bitline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4" name="TextBox 91">
            <a:extLst>
              <a:ext uri="{FF2B5EF4-FFF2-40B4-BE49-F238E27FC236}">
                <a16:creationId xmlns:a16="http://schemas.microsoft.com/office/drawing/2014/main" id="{9F8F5A8B-CE4F-6285-C2C9-B207DE2FD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969" y="3629588"/>
            <a:ext cx="744961" cy="46166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S/A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8" name="TextBox 84">
            <a:extLst>
              <a:ext uri="{FF2B5EF4-FFF2-40B4-BE49-F238E27FC236}">
                <a16:creationId xmlns:a16="http://schemas.microsoft.com/office/drawing/2014/main" id="{530DD030-822C-407C-8989-0E54B7314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424" y="4148120"/>
            <a:ext cx="112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DRAM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AA475C-7589-382A-8642-78E6AF7B21FB}"/>
              </a:ext>
            </a:extLst>
          </p:cNvPr>
          <p:cNvSpPr txBox="1"/>
          <p:nvPr/>
        </p:nvSpPr>
        <p:spPr>
          <a:xfrm>
            <a:off x="10739193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Motivation</a:t>
            </a:r>
            <a:r>
              <a:rPr lang="en-US" altLang="en-US" dirty="0"/>
              <a:t> </a:t>
            </a:r>
            <a:endParaRPr lang="en-KR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DF1958FD-DA9F-9E5F-21BF-6173A65FA9A0}"/>
              </a:ext>
            </a:extLst>
          </p:cNvPr>
          <p:cNvSpPr/>
          <p:nvPr/>
        </p:nvSpPr>
        <p:spPr>
          <a:xfrm>
            <a:off x="3411337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91">
            <a:extLst>
              <a:ext uri="{FF2B5EF4-FFF2-40B4-BE49-F238E27FC236}">
                <a16:creationId xmlns:a16="http://schemas.microsoft.com/office/drawing/2014/main" id="{FFD6182C-DC32-5AE9-A0A8-2C9630648019}"/>
              </a:ext>
            </a:extLst>
          </p:cNvPr>
          <p:cNvSpPr/>
          <p:nvPr/>
        </p:nvSpPr>
        <p:spPr>
          <a:xfrm>
            <a:off x="3325212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>
            <a:extLst>
              <a:ext uri="{FF2B5EF4-FFF2-40B4-BE49-F238E27FC236}">
                <a16:creationId xmlns:a16="http://schemas.microsoft.com/office/drawing/2014/main" id="{CD05EFF0-C2AE-BD80-CBB3-108B01E821C1}"/>
              </a:ext>
            </a:extLst>
          </p:cNvPr>
          <p:cNvSpPr/>
          <p:nvPr/>
        </p:nvSpPr>
        <p:spPr>
          <a:xfrm>
            <a:off x="3496849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55F1F346-B616-5E99-FE0E-B70CF06AB141}"/>
              </a:ext>
            </a:extLst>
          </p:cNvPr>
          <p:cNvSpPr/>
          <p:nvPr/>
        </p:nvSpPr>
        <p:spPr>
          <a:xfrm>
            <a:off x="3584633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6411A5BD-0F73-75D1-EDFB-B3F0D20CCB29}"/>
              </a:ext>
            </a:extLst>
          </p:cNvPr>
          <p:cNvSpPr/>
          <p:nvPr/>
        </p:nvSpPr>
        <p:spPr>
          <a:xfrm>
            <a:off x="3675257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BC26F627-AC10-0C86-FAF8-BC731A0D49DC}"/>
              </a:ext>
            </a:extLst>
          </p:cNvPr>
          <p:cNvSpPr/>
          <p:nvPr/>
        </p:nvSpPr>
        <p:spPr>
          <a:xfrm>
            <a:off x="3763041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타원 104">
            <a:extLst>
              <a:ext uri="{FF2B5EF4-FFF2-40B4-BE49-F238E27FC236}">
                <a16:creationId xmlns:a16="http://schemas.microsoft.com/office/drawing/2014/main" id="{D7930DCC-A44B-9179-435F-59857B0E5D84}"/>
              </a:ext>
            </a:extLst>
          </p:cNvPr>
          <p:cNvSpPr/>
          <p:nvPr/>
        </p:nvSpPr>
        <p:spPr>
          <a:xfrm>
            <a:off x="3591860" y="354199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01E28A05-2496-DF12-3020-B2B277497AD7}"/>
              </a:ext>
            </a:extLst>
          </p:cNvPr>
          <p:cNvSpPr/>
          <p:nvPr/>
        </p:nvSpPr>
        <p:spPr>
          <a:xfrm>
            <a:off x="3848419" y="22212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E564273-4EAE-E445-9A62-5461B942B4A7}"/>
              </a:ext>
            </a:extLst>
          </p:cNvPr>
          <p:cNvGrpSpPr/>
          <p:nvPr/>
        </p:nvGrpSpPr>
        <p:grpSpPr>
          <a:xfrm>
            <a:off x="1471563" y="1861875"/>
            <a:ext cx="2551074" cy="596688"/>
            <a:chOff x="1471563" y="1861875"/>
            <a:chExt cx="2551074" cy="596688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916EAA6-E46A-34D9-D13B-A696819EF08A}"/>
                </a:ext>
              </a:extLst>
            </p:cNvPr>
            <p:cNvSpPr/>
            <p:nvPr/>
          </p:nvSpPr>
          <p:spPr>
            <a:xfrm>
              <a:off x="3236595" y="2075327"/>
              <a:ext cx="786042" cy="38323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108" name="TextBox 84">
              <a:extLst>
                <a:ext uri="{FF2B5EF4-FFF2-40B4-BE49-F238E27FC236}">
                  <a16:creationId xmlns:a16="http://schemas.microsoft.com/office/drawing/2014/main" id="{D8C64601-5FC1-B826-D2EA-759A5C4F4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563" y="1861875"/>
              <a:ext cx="1950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2400" dirty="0">
                  <a:solidFill>
                    <a:srgbClr val="C00000"/>
                  </a:solidFill>
                  <a:latin typeface="+mn-lt"/>
                  <a:ea typeface="맑은 고딕" panose="020B0503020000020004" pitchFamily="50" charset="-127"/>
                  <a:sym typeface="맑은 고딕" panose="020B0503020000020004" pitchFamily="50" charset="-127"/>
                </a:rPr>
                <a:t>Destroyed!</a:t>
              </a:r>
              <a:endParaRPr lang="ko-KR" altLang="en-US" sz="2400" dirty="0">
                <a:solidFill>
                  <a:srgbClr val="C00000"/>
                </a:solidFill>
                <a:latin typeface="+mn-lt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826D12F-D335-4F30-EA22-DB5E252CACC3}"/>
              </a:ext>
            </a:extLst>
          </p:cNvPr>
          <p:cNvGrpSpPr/>
          <p:nvPr/>
        </p:nvGrpSpPr>
        <p:grpSpPr>
          <a:xfrm>
            <a:off x="1474354" y="1861875"/>
            <a:ext cx="2551074" cy="596688"/>
            <a:chOff x="1471563" y="1861875"/>
            <a:chExt cx="2551074" cy="596688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892368D-39F3-A092-6B8D-9B53D984477B}"/>
                </a:ext>
              </a:extLst>
            </p:cNvPr>
            <p:cNvSpPr/>
            <p:nvPr/>
          </p:nvSpPr>
          <p:spPr>
            <a:xfrm>
              <a:off x="3236595" y="2075327"/>
              <a:ext cx="786042" cy="383236"/>
            </a:xfrm>
            <a:prstGeom prst="rect">
              <a:avLst/>
            </a:prstGeom>
            <a:noFill/>
            <a:ln w="28575">
              <a:solidFill>
                <a:srgbClr val="003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38" name="TextBox 84">
              <a:extLst>
                <a:ext uri="{FF2B5EF4-FFF2-40B4-BE49-F238E27FC236}">
                  <a16:creationId xmlns:a16="http://schemas.microsoft.com/office/drawing/2014/main" id="{8D7B4190-9561-35C1-A92A-96497ACF4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563" y="1861875"/>
              <a:ext cx="1950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2400" dirty="0">
                  <a:solidFill>
                    <a:srgbClr val="0039F6"/>
                  </a:solidFill>
                  <a:latin typeface="+mn-lt"/>
                  <a:ea typeface="맑은 고딕" panose="020B0503020000020004" pitchFamily="50" charset="-127"/>
                  <a:sym typeface="맑은 고딕" panose="020B0503020000020004" pitchFamily="50" charset="-127"/>
                </a:rPr>
                <a:t>Restored!</a:t>
              </a:r>
              <a:endParaRPr lang="ko-KR" altLang="en-US" sz="2400" dirty="0">
                <a:solidFill>
                  <a:srgbClr val="0039F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6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2.59259E-6 C -0.00078 0.02037 0.0211 -0.02037 0.0142 0.07685 C -0.00078 0.07153 0.00157 0.07847 -0.01315 0.07477 C -0.01354 0.0919 -0.01341 0.11297 -0.01341 0.13125 L 0.01433 0.13125 C 0.01433 0.15996 0.01472 0.13773 0.01472 0.16806 " pathEditMode="relative" rAng="0" ptsTypes="AAAA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2.59259E-6 C 0.00052 0.02014 0.00052 0.0544 0.00117 0.07454 L -0.02722 0.07685 C -0.02748 0.08588 -0.02748 0.12107 -0.02748 0.13033 L 0.00052 0.12963 C 0.00052 0.16227 0.00052 0.14769 0.00052 0.18033 " pathEditMode="relative" rAng="0" ptsTypes="AAAAAA">
                                      <p:cBhvr>
                                        <p:cTn id="8" dur="2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90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C 1.04167E-6 0.01968 -0.01354 0.0551 -0.01341 0.07616 L -0.04245 0.07616 C -0.04245 0.08218 -0.04271 0.12639 -0.04258 0.13218 C -0.03359 0.13218 -0.02318 0.12963 -0.01419 0.12963 C -0.01419 0.16111 -0.01458 0.12385 -0.01458 0.15672 " pathEditMode="relative" rAng="0" ptsTypes="AAAAAA">
                                      <p:cBhvr>
                                        <p:cTn id="10" dur="2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 0.15556 C 0.01394 0.15047 0.01485 0.13658 0.01485 0.13195 C 0.00599 0.12894 -0.00325 0.13426 -0.01237 0.13148 C -0.01237 0.11273 -0.01237 0.09375 -0.01237 0.075 L 0.01589 0.07593 C 0.01576 0.05417 0.01576 0.04074 0.0155 0.01875 C 0.02227 0.02199 0.02188 -0.00324 0.02878 -2.59259E-6 " pathEditMode="relative" rAng="0" ptsTypes="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78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52 0.16806 C 0.00026 0.1581 -0.00013 0.13982 -0.00026 0.13056 L -0.02696 0.13148 C -0.02696 0.11597 -0.0267 0.0926 -0.02644 0.07662 L 0.00143 0.07639 C 0.00117 0.05394 0.00104 0.03912 0.00091 0.0169 C 0.00781 0.0206 0.00195 0.01875 0.00065 -2.59259E-6 " pathEditMode="relative" rAng="0" ptsTypes="AAAAAAA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-840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406 0.18033 C -0.01406 0.14861 -0.01432 0.13889 -0.01458 0.12986 C -0.02331 0.12732 -0.03307 0.13287 -0.04089 0.13033 L -0.04089 0.07593 L -0.01328 0.07431 C -0.01354 0.05209 -0.01354 0.0331 -0.01367 0.01111 C -0.00677 0.01435 -0.03555 -0.00254 -0.02865 0.00093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900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5" grpId="0" animBg="1"/>
      <p:bldP spid="95" grpId="1" animBg="1"/>
      <p:bldP spid="97" grpId="0" animBg="1"/>
      <p:bldP spid="9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sz="8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Row activation </a:t>
            </a:r>
            <a:r>
              <a:rPr lang="en-US" altLang="ko-KR" b="1" dirty="0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does not destroy</a:t>
            </a:r>
            <a:r>
              <a:rPr lang="en-US" altLang="ko-KR" dirty="0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data stored in the PCM cells</a:t>
            </a: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Latching activated row in row buffer is not necessary</a:t>
            </a: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Non-destructive ACT in PCM</a:t>
            </a:r>
          </a:p>
        </p:txBody>
      </p:sp>
      <p:sp>
        <p:nvSpPr>
          <p:cNvPr id="48" name="TextBox 86">
            <a:extLst>
              <a:ext uri="{FF2B5EF4-FFF2-40B4-BE49-F238E27FC236}">
                <a16:creationId xmlns:a16="http://schemas.microsoft.com/office/drawing/2014/main" id="{67C7493B-C8AD-DEA3-E913-44EE09CF4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127" y="1565429"/>
            <a:ext cx="167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err="1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Bitline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49" name="직선 연결선 64">
            <a:extLst>
              <a:ext uri="{FF2B5EF4-FFF2-40B4-BE49-F238E27FC236}">
                <a16:creationId xmlns:a16="http://schemas.microsoft.com/office/drawing/2014/main" id="{9DAFF604-C053-4D1C-6B7B-E500BFBBB564}"/>
              </a:ext>
            </a:extLst>
          </p:cNvPr>
          <p:cNvCxnSpPr>
            <a:cxnSpLocks/>
          </p:cNvCxnSpPr>
          <p:nvPr/>
        </p:nvCxnSpPr>
        <p:spPr bwMode="auto">
          <a:xfrm>
            <a:off x="8265896" y="1943031"/>
            <a:ext cx="163755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직선 연결선 65">
            <a:extLst>
              <a:ext uri="{FF2B5EF4-FFF2-40B4-BE49-F238E27FC236}">
                <a16:creationId xmlns:a16="http://schemas.microsoft.com/office/drawing/2014/main" id="{1FD347DB-CF25-CCCC-4584-B6BDBE6C6598}"/>
              </a:ext>
            </a:extLst>
          </p:cNvPr>
          <p:cNvCxnSpPr>
            <a:cxnSpLocks/>
          </p:cNvCxnSpPr>
          <p:nvPr/>
        </p:nvCxnSpPr>
        <p:spPr bwMode="auto">
          <a:xfrm>
            <a:off x="9048574" y="1943031"/>
            <a:ext cx="0" cy="256431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직선 연결선 66">
            <a:extLst>
              <a:ext uri="{FF2B5EF4-FFF2-40B4-BE49-F238E27FC236}">
                <a16:creationId xmlns:a16="http://schemas.microsoft.com/office/drawing/2014/main" id="{098807C8-28E0-8029-2033-990BC338860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25602" y="2172692"/>
            <a:ext cx="236280" cy="6904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직선 연결선 67">
            <a:extLst>
              <a:ext uri="{FF2B5EF4-FFF2-40B4-BE49-F238E27FC236}">
                <a16:creationId xmlns:a16="http://schemas.microsoft.com/office/drawing/2014/main" id="{DA879F3C-79B1-1C34-61DA-D2BA377CC381}"/>
              </a:ext>
            </a:extLst>
          </p:cNvPr>
          <p:cNvCxnSpPr>
            <a:cxnSpLocks/>
          </p:cNvCxnSpPr>
          <p:nvPr/>
        </p:nvCxnSpPr>
        <p:spPr bwMode="auto">
          <a:xfrm flipH="1">
            <a:off x="8845111" y="2233278"/>
            <a:ext cx="416772" cy="66221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직선 연결선 68">
            <a:extLst>
              <a:ext uri="{FF2B5EF4-FFF2-40B4-BE49-F238E27FC236}">
                <a16:creationId xmlns:a16="http://schemas.microsoft.com/office/drawing/2014/main" id="{A666AA44-D488-83F5-D792-7D0DEDAF8652}"/>
              </a:ext>
            </a:extLst>
          </p:cNvPr>
          <p:cNvCxnSpPr>
            <a:cxnSpLocks/>
          </p:cNvCxnSpPr>
          <p:nvPr/>
        </p:nvCxnSpPr>
        <p:spPr bwMode="auto">
          <a:xfrm>
            <a:off x="9048574" y="2696827"/>
            <a:ext cx="0" cy="20570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직선 연결선 69">
            <a:extLst>
              <a:ext uri="{FF2B5EF4-FFF2-40B4-BE49-F238E27FC236}">
                <a16:creationId xmlns:a16="http://schemas.microsoft.com/office/drawing/2014/main" id="{679E6755-D584-4B2B-CCC0-1D61D6359FFF}"/>
              </a:ext>
            </a:extLst>
          </p:cNvPr>
          <p:cNvCxnSpPr>
            <a:cxnSpLocks/>
          </p:cNvCxnSpPr>
          <p:nvPr/>
        </p:nvCxnSpPr>
        <p:spPr bwMode="auto">
          <a:xfrm>
            <a:off x="8707280" y="2902535"/>
            <a:ext cx="0" cy="3832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직선 연결선 70">
            <a:extLst>
              <a:ext uri="{FF2B5EF4-FFF2-40B4-BE49-F238E27FC236}">
                <a16:creationId xmlns:a16="http://schemas.microsoft.com/office/drawing/2014/main" id="{BA818FD2-A15B-663E-1484-BDB1ACCC55CE}"/>
              </a:ext>
            </a:extLst>
          </p:cNvPr>
          <p:cNvCxnSpPr>
            <a:cxnSpLocks/>
          </p:cNvCxnSpPr>
          <p:nvPr/>
        </p:nvCxnSpPr>
        <p:spPr bwMode="auto">
          <a:xfrm flipH="1">
            <a:off x="8707280" y="2909581"/>
            <a:ext cx="34129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직선 연결선 71">
            <a:extLst>
              <a:ext uri="{FF2B5EF4-FFF2-40B4-BE49-F238E27FC236}">
                <a16:creationId xmlns:a16="http://schemas.microsoft.com/office/drawing/2014/main" id="{6FE19D47-8892-16CE-1E2C-3C6641B9D203}"/>
              </a:ext>
            </a:extLst>
          </p:cNvPr>
          <p:cNvCxnSpPr>
            <a:cxnSpLocks/>
          </p:cNvCxnSpPr>
          <p:nvPr/>
        </p:nvCxnSpPr>
        <p:spPr bwMode="auto">
          <a:xfrm flipH="1">
            <a:off x="8707280" y="3285773"/>
            <a:ext cx="34129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직선 연결선 72">
            <a:extLst>
              <a:ext uri="{FF2B5EF4-FFF2-40B4-BE49-F238E27FC236}">
                <a16:creationId xmlns:a16="http://schemas.microsoft.com/office/drawing/2014/main" id="{2376E658-9E08-D7BC-6B07-502D714B8C61}"/>
              </a:ext>
            </a:extLst>
          </p:cNvPr>
          <p:cNvCxnSpPr>
            <a:cxnSpLocks/>
          </p:cNvCxnSpPr>
          <p:nvPr/>
        </p:nvCxnSpPr>
        <p:spPr bwMode="auto">
          <a:xfrm>
            <a:off x="9048574" y="3285773"/>
            <a:ext cx="0" cy="33110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직선 연결선 73">
            <a:extLst>
              <a:ext uri="{FF2B5EF4-FFF2-40B4-BE49-F238E27FC236}">
                <a16:creationId xmlns:a16="http://schemas.microsoft.com/office/drawing/2014/main" id="{4C7FD602-792D-D6DF-CD51-65AF63E430F2}"/>
              </a:ext>
            </a:extLst>
          </p:cNvPr>
          <p:cNvCxnSpPr>
            <a:cxnSpLocks/>
          </p:cNvCxnSpPr>
          <p:nvPr/>
        </p:nvCxnSpPr>
        <p:spPr bwMode="auto">
          <a:xfrm>
            <a:off x="8564527" y="2902535"/>
            <a:ext cx="0" cy="3832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직선 연결선 74">
            <a:extLst>
              <a:ext uri="{FF2B5EF4-FFF2-40B4-BE49-F238E27FC236}">
                <a16:creationId xmlns:a16="http://schemas.microsoft.com/office/drawing/2014/main" id="{4C695F48-2654-0721-A609-F5C4DFBE072C}"/>
              </a:ext>
            </a:extLst>
          </p:cNvPr>
          <p:cNvCxnSpPr>
            <a:cxnSpLocks/>
          </p:cNvCxnSpPr>
          <p:nvPr/>
        </p:nvCxnSpPr>
        <p:spPr bwMode="auto">
          <a:xfrm flipH="1">
            <a:off x="7895067" y="3094154"/>
            <a:ext cx="66946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이등변 삼각형 38">
            <a:extLst>
              <a:ext uri="{FF2B5EF4-FFF2-40B4-BE49-F238E27FC236}">
                <a16:creationId xmlns:a16="http://schemas.microsoft.com/office/drawing/2014/main" id="{4B93D6C8-08AE-F10F-D530-DD720B955A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848392" y="3630968"/>
            <a:ext cx="416772" cy="314198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400">
              <a:solidFill>
                <a:schemeClr val="tx2"/>
              </a:solidFill>
            </a:endParaRPr>
          </a:p>
        </p:txBody>
      </p:sp>
      <p:sp>
        <p:nvSpPr>
          <p:cNvPr id="61" name="TextBox 85">
            <a:extLst>
              <a:ext uri="{FF2B5EF4-FFF2-40B4-BE49-F238E27FC236}">
                <a16:creationId xmlns:a16="http://schemas.microsoft.com/office/drawing/2014/main" id="{73D87A03-7B2E-6285-7031-3AEFF8A2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758" y="2684146"/>
            <a:ext cx="1931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err="1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Wordline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2" name="직사각형 90">
            <a:extLst>
              <a:ext uri="{FF2B5EF4-FFF2-40B4-BE49-F238E27FC236}">
                <a16:creationId xmlns:a16="http://schemas.microsoft.com/office/drawing/2014/main" id="{FD83C297-5A18-C425-7E31-BCFA36622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195" y="1500469"/>
            <a:ext cx="4141464" cy="26640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400">
              <a:solidFill>
                <a:schemeClr val="tx2"/>
              </a:solidFill>
            </a:endParaRPr>
          </a:p>
        </p:txBody>
      </p:sp>
      <p:cxnSp>
        <p:nvCxnSpPr>
          <p:cNvPr id="63" name="직선 연결선 99">
            <a:extLst>
              <a:ext uri="{FF2B5EF4-FFF2-40B4-BE49-F238E27FC236}">
                <a16:creationId xmlns:a16="http://schemas.microsoft.com/office/drawing/2014/main" id="{47225231-4C3D-46E1-D99F-247E2F2346B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58237" y="2289636"/>
            <a:ext cx="395440" cy="11553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직선 연결선 101">
            <a:extLst>
              <a:ext uri="{FF2B5EF4-FFF2-40B4-BE49-F238E27FC236}">
                <a16:creationId xmlns:a16="http://schemas.microsoft.com/office/drawing/2014/main" id="{F31A55AE-86D3-B774-5EAA-DF5422D99001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8547" y="2393900"/>
            <a:ext cx="418412" cy="66221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직선 연결선 102">
            <a:extLst>
              <a:ext uri="{FF2B5EF4-FFF2-40B4-BE49-F238E27FC236}">
                <a16:creationId xmlns:a16="http://schemas.microsoft.com/office/drawing/2014/main" id="{3B434E6E-E4DE-9EFE-EB48-C981E623F3F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50033" y="2458712"/>
            <a:ext cx="395441" cy="11553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직선 연결선 104">
            <a:extLst>
              <a:ext uri="{FF2B5EF4-FFF2-40B4-BE49-F238E27FC236}">
                <a16:creationId xmlns:a16="http://schemas.microsoft.com/office/drawing/2014/main" id="{C4618BD3-0030-F3CC-5F6F-90B941A1F096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3624" y="2568611"/>
            <a:ext cx="416772" cy="66221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직선 연결선 105">
            <a:extLst>
              <a:ext uri="{FF2B5EF4-FFF2-40B4-BE49-F238E27FC236}">
                <a16:creationId xmlns:a16="http://schemas.microsoft.com/office/drawing/2014/main" id="{99CED121-DBDC-FA17-8A08-B6AF465EE57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38547" y="2627788"/>
            <a:ext cx="237920" cy="6903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직선 화살표 연결선 28687">
            <a:extLst>
              <a:ext uri="{FF2B5EF4-FFF2-40B4-BE49-F238E27FC236}">
                <a16:creationId xmlns:a16="http://schemas.microsoft.com/office/drawing/2014/main" id="{E70338E6-F40E-FFBF-F789-377936C101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77927" y="2071247"/>
            <a:ext cx="367547" cy="72843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extBox 87">
            <a:extLst>
              <a:ext uri="{FF2B5EF4-FFF2-40B4-BE49-F238E27FC236}">
                <a16:creationId xmlns:a16="http://schemas.microsoft.com/office/drawing/2014/main" id="{30527000-1D24-D505-D18B-E6539ADA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226" y="2028977"/>
            <a:ext cx="26745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Resistive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Storage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4F5D85A-D107-F2A1-127B-24E8A9B7CAEA}"/>
              </a:ext>
            </a:extLst>
          </p:cNvPr>
          <p:cNvSpPr txBox="1"/>
          <p:nvPr/>
        </p:nvSpPr>
        <p:spPr>
          <a:xfrm>
            <a:off x="618433" y="5810243"/>
            <a:ext cx="6140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aseline="300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1</a:t>
            </a:r>
            <a:r>
              <a:rPr lang="ko-KR" altLang="en-US" sz="1600" dirty="0" err="1">
                <a:latin typeface="+mn-lt"/>
              </a:rPr>
              <a:t>Lu</a:t>
            </a:r>
            <a:r>
              <a:rPr lang="ko-KR" altLang="en-US" sz="1600" dirty="0">
                <a:latin typeface="+mn-lt"/>
              </a:rPr>
              <a:t>, </a:t>
            </a:r>
            <a:r>
              <a:rPr lang="ko-KR" altLang="en-US" sz="1600" dirty="0" err="1">
                <a:latin typeface="+mn-lt"/>
              </a:rPr>
              <a:t>Shyue-Kung</a:t>
            </a:r>
            <a:r>
              <a:rPr lang="ko-KR" altLang="en-US" sz="1600" dirty="0">
                <a:latin typeface="+mn-lt"/>
              </a:rPr>
              <a:t>, </a:t>
            </a:r>
            <a:r>
              <a:rPr lang="ko-KR" altLang="en-US" sz="1600" dirty="0" err="1">
                <a:latin typeface="+mn-lt"/>
              </a:rPr>
              <a:t>et</a:t>
            </a:r>
            <a:r>
              <a:rPr lang="ko-KR" altLang="en-US" sz="1600" dirty="0">
                <a:latin typeface="+mn-lt"/>
              </a:rPr>
              <a:t> </a:t>
            </a:r>
            <a:r>
              <a:rPr lang="ko-KR" altLang="en-US" sz="1600" dirty="0" err="1">
                <a:latin typeface="+mn-lt"/>
              </a:rPr>
              <a:t>al</a:t>
            </a:r>
            <a:r>
              <a:rPr lang="ko-KR" altLang="en-US" sz="1600" dirty="0">
                <a:latin typeface="+mn-lt"/>
              </a:rPr>
              <a:t>., </a:t>
            </a:r>
            <a:r>
              <a:rPr lang="ko-KR" altLang="en-US" sz="1600" dirty="0" err="1">
                <a:latin typeface="+mn-lt"/>
              </a:rPr>
              <a:t>Journal</a:t>
            </a:r>
            <a:r>
              <a:rPr lang="ko-KR" altLang="en-US" sz="1600" dirty="0">
                <a:latin typeface="+mn-lt"/>
              </a:rPr>
              <a:t> of Electronic </a:t>
            </a:r>
            <a:r>
              <a:rPr lang="ko-KR" altLang="en-US" sz="1600" dirty="0" err="1">
                <a:latin typeface="+mn-lt"/>
              </a:rPr>
              <a:t>Testing</a:t>
            </a:r>
            <a:r>
              <a:rPr lang="ko-KR" altLang="en-US" sz="1600" dirty="0">
                <a:latin typeface="+mn-lt"/>
              </a:rPr>
              <a:t> 37.4, 2021</a:t>
            </a:r>
          </a:p>
        </p:txBody>
      </p:sp>
      <p:sp>
        <p:nvSpPr>
          <p:cNvPr id="89" name="TextBox 84">
            <a:extLst>
              <a:ext uri="{FF2B5EF4-FFF2-40B4-BE49-F238E27FC236}">
                <a16:creationId xmlns:a16="http://schemas.microsoft.com/office/drawing/2014/main" id="{EB6155D8-3203-8B47-7D46-3909878B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549" y="4180197"/>
            <a:ext cx="112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PCM</a:t>
            </a:r>
            <a:r>
              <a:rPr lang="en-US" altLang="ko-KR" sz="2400" baseline="300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1</a:t>
            </a:r>
            <a:endParaRPr lang="ko-KR" altLang="en-US" sz="2400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C7247FAC-35DD-EE0D-6B13-8A7D831CF56B}"/>
              </a:ext>
            </a:extLst>
          </p:cNvPr>
          <p:cNvSpPr/>
          <p:nvPr/>
        </p:nvSpPr>
        <p:spPr>
          <a:xfrm>
            <a:off x="8707280" y="2064202"/>
            <a:ext cx="680946" cy="7495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AA475C-7589-382A-8642-78E6AF7B21FB}"/>
              </a:ext>
            </a:extLst>
          </p:cNvPr>
          <p:cNvSpPr txBox="1"/>
          <p:nvPr/>
        </p:nvSpPr>
        <p:spPr>
          <a:xfrm>
            <a:off x="10739193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Motivation</a:t>
            </a:r>
            <a:r>
              <a:rPr lang="en-US" altLang="en-US" dirty="0"/>
              <a:t> </a:t>
            </a:r>
            <a:endParaRPr lang="en-KR" dirty="0"/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BAD6301B-67A6-A785-61F1-EB1BEB9F4B80}"/>
              </a:ext>
            </a:extLst>
          </p:cNvPr>
          <p:cNvSpPr/>
          <p:nvPr/>
        </p:nvSpPr>
        <p:spPr>
          <a:xfrm>
            <a:off x="8785137" y="1920158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271A3F3A-23F9-DC27-0EF2-D1D882E980A3}"/>
              </a:ext>
            </a:extLst>
          </p:cNvPr>
          <p:cNvSpPr/>
          <p:nvPr/>
        </p:nvSpPr>
        <p:spPr>
          <a:xfrm>
            <a:off x="8872921" y="1920158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타원 100">
            <a:extLst>
              <a:ext uri="{FF2B5EF4-FFF2-40B4-BE49-F238E27FC236}">
                <a16:creationId xmlns:a16="http://schemas.microsoft.com/office/drawing/2014/main" id="{383AEEFB-64E8-A662-D37D-39B084079F6C}"/>
              </a:ext>
            </a:extLst>
          </p:cNvPr>
          <p:cNvSpPr/>
          <p:nvPr/>
        </p:nvSpPr>
        <p:spPr>
          <a:xfrm>
            <a:off x="8958772" y="1920158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DA6B02E7-A2A5-6A68-5EED-A9D03FBEB764}"/>
              </a:ext>
            </a:extLst>
          </p:cNvPr>
          <p:cNvSpPr/>
          <p:nvPr/>
        </p:nvSpPr>
        <p:spPr>
          <a:xfrm>
            <a:off x="9046556" y="1920158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4ACF1C97-5C3D-2C0A-7607-364C5EDD2E4A}"/>
              </a:ext>
            </a:extLst>
          </p:cNvPr>
          <p:cNvSpPr/>
          <p:nvPr/>
        </p:nvSpPr>
        <p:spPr>
          <a:xfrm>
            <a:off x="9137180" y="1920158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타원 103">
            <a:extLst>
              <a:ext uri="{FF2B5EF4-FFF2-40B4-BE49-F238E27FC236}">
                <a16:creationId xmlns:a16="http://schemas.microsoft.com/office/drawing/2014/main" id="{D1365964-3B5C-CC3D-4EF8-13BCC5383C45}"/>
              </a:ext>
            </a:extLst>
          </p:cNvPr>
          <p:cNvSpPr/>
          <p:nvPr/>
        </p:nvSpPr>
        <p:spPr>
          <a:xfrm>
            <a:off x="9224964" y="1920158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C6B0602A-6CD7-F308-CA14-002694ABD5F7}"/>
              </a:ext>
            </a:extLst>
          </p:cNvPr>
          <p:cNvGrpSpPr/>
          <p:nvPr/>
        </p:nvGrpSpPr>
        <p:grpSpPr>
          <a:xfrm>
            <a:off x="6886335" y="2010899"/>
            <a:ext cx="2557869" cy="849075"/>
            <a:chOff x="1464768" y="2068002"/>
            <a:chExt cx="2557869" cy="849075"/>
          </a:xfrm>
        </p:grpSpPr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C4A80D4C-01BE-A6E9-5EEC-4446FDD89938}"/>
                </a:ext>
              </a:extLst>
            </p:cNvPr>
            <p:cNvSpPr/>
            <p:nvPr/>
          </p:nvSpPr>
          <p:spPr>
            <a:xfrm>
              <a:off x="3236595" y="2075327"/>
              <a:ext cx="786042" cy="841750"/>
            </a:xfrm>
            <a:prstGeom prst="rect">
              <a:avLst/>
            </a:prstGeom>
            <a:noFill/>
            <a:ln w="28575">
              <a:solidFill>
                <a:srgbClr val="003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111" name="TextBox 84">
              <a:extLst>
                <a:ext uri="{FF2B5EF4-FFF2-40B4-BE49-F238E27FC236}">
                  <a16:creationId xmlns:a16="http://schemas.microsoft.com/office/drawing/2014/main" id="{F8D0E131-7F61-097C-2238-7101F01FB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768" y="2068002"/>
              <a:ext cx="191557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2400" dirty="0">
                  <a:solidFill>
                    <a:srgbClr val="0039F6"/>
                  </a:solidFill>
                  <a:latin typeface="+mn-lt"/>
                  <a:ea typeface="맑은 고딕" panose="020B0503020000020004" pitchFamily="50" charset="-127"/>
                  <a:sym typeface="맑은 고딕" panose="020B0503020000020004" pitchFamily="50" charset="-127"/>
                </a:rPr>
                <a:t>Not Destroyed!</a:t>
              </a:r>
              <a:endParaRPr lang="ko-KR" altLang="en-US" sz="2400" dirty="0">
                <a:solidFill>
                  <a:srgbClr val="0039F6"/>
                </a:solidFill>
                <a:latin typeface="+mn-lt"/>
              </a:endParaRPr>
            </a:p>
          </p:txBody>
        </p:sp>
      </p:grpSp>
      <p:sp>
        <p:nvSpPr>
          <p:cNvPr id="93" name="TextBox 83">
            <a:extLst>
              <a:ext uri="{FF2B5EF4-FFF2-40B4-BE49-F238E27FC236}">
                <a16:creationId xmlns:a16="http://schemas.microsoft.com/office/drawing/2014/main" id="{FD447D08-0536-B51B-AE32-5F848C95C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094" y="1441294"/>
            <a:ext cx="1676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Plate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8" name="직선 연결선 51">
            <a:extLst>
              <a:ext uri="{FF2B5EF4-FFF2-40B4-BE49-F238E27FC236}">
                <a16:creationId xmlns:a16="http://schemas.microsoft.com/office/drawing/2014/main" id="{F0DCE015-5E9D-2E2C-9FB6-15B20FC0BE9E}"/>
              </a:ext>
            </a:extLst>
          </p:cNvPr>
          <p:cNvCxnSpPr>
            <a:cxnSpLocks/>
          </p:cNvCxnSpPr>
          <p:nvPr/>
        </p:nvCxnSpPr>
        <p:spPr bwMode="auto">
          <a:xfrm>
            <a:off x="2851027" y="1818896"/>
            <a:ext cx="1637544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직선 연결선 52">
            <a:extLst>
              <a:ext uri="{FF2B5EF4-FFF2-40B4-BE49-F238E27FC236}">
                <a16:creationId xmlns:a16="http://schemas.microsoft.com/office/drawing/2014/main" id="{BD8084AB-630A-D0DF-9CF9-4F0E4D217101}"/>
              </a:ext>
            </a:extLst>
          </p:cNvPr>
          <p:cNvCxnSpPr>
            <a:cxnSpLocks/>
          </p:cNvCxnSpPr>
          <p:nvPr/>
        </p:nvCxnSpPr>
        <p:spPr bwMode="auto">
          <a:xfrm>
            <a:off x="3632060" y="1818896"/>
            <a:ext cx="0" cy="37619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직선 연결선 53">
            <a:extLst>
              <a:ext uri="{FF2B5EF4-FFF2-40B4-BE49-F238E27FC236}">
                <a16:creationId xmlns:a16="http://schemas.microsoft.com/office/drawing/2014/main" id="{1836ACA6-63A8-0F06-6C79-88F2448CA8E0}"/>
              </a:ext>
            </a:extLst>
          </p:cNvPr>
          <p:cNvCxnSpPr>
            <a:cxnSpLocks/>
          </p:cNvCxnSpPr>
          <p:nvPr/>
        </p:nvCxnSpPr>
        <p:spPr bwMode="auto">
          <a:xfrm flipH="1">
            <a:off x="3323214" y="2195087"/>
            <a:ext cx="61769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직선 연결선 54">
            <a:extLst>
              <a:ext uri="{FF2B5EF4-FFF2-40B4-BE49-F238E27FC236}">
                <a16:creationId xmlns:a16="http://schemas.microsoft.com/office/drawing/2014/main" id="{823B7FB6-0FD2-6A2D-7207-4BD5496677BE}"/>
              </a:ext>
            </a:extLst>
          </p:cNvPr>
          <p:cNvCxnSpPr>
            <a:cxnSpLocks/>
          </p:cNvCxnSpPr>
          <p:nvPr/>
        </p:nvCxnSpPr>
        <p:spPr bwMode="auto">
          <a:xfrm flipH="1">
            <a:off x="3323214" y="2330349"/>
            <a:ext cx="61769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직선 연결선 55">
            <a:extLst>
              <a:ext uri="{FF2B5EF4-FFF2-40B4-BE49-F238E27FC236}">
                <a16:creationId xmlns:a16="http://schemas.microsoft.com/office/drawing/2014/main" id="{E7D4A9B4-5837-EC5D-FD04-712D5BA0DDE5}"/>
              </a:ext>
            </a:extLst>
          </p:cNvPr>
          <p:cNvCxnSpPr>
            <a:cxnSpLocks/>
          </p:cNvCxnSpPr>
          <p:nvPr/>
        </p:nvCxnSpPr>
        <p:spPr bwMode="auto">
          <a:xfrm>
            <a:off x="3632060" y="2330349"/>
            <a:ext cx="0" cy="4480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직선 연결선 56">
            <a:extLst>
              <a:ext uri="{FF2B5EF4-FFF2-40B4-BE49-F238E27FC236}">
                <a16:creationId xmlns:a16="http://schemas.microsoft.com/office/drawing/2014/main" id="{D1349D6A-C8C8-2439-BC87-1841E171EFAF}"/>
              </a:ext>
            </a:extLst>
          </p:cNvPr>
          <p:cNvCxnSpPr>
            <a:cxnSpLocks/>
          </p:cNvCxnSpPr>
          <p:nvPr/>
        </p:nvCxnSpPr>
        <p:spPr bwMode="auto">
          <a:xfrm>
            <a:off x="3292410" y="2778399"/>
            <a:ext cx="0" cy="3832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직선 연결선 57">
            <a:extLst>
              <a:ext uri="{FF2B5EF4-FFF2-40B4-BE49-F238E27FC236}">
                <a16:creationId xmlns:a16="http://schemas.microsoft.com/office/drawing/2014/main" id="{CCC4AB01-D2FB-F717-7BA4-42D0F9F97912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2410" y="2785444"/>
            <a:ext cx="33965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직선 연결선 58">
            <a:extLst>
              <a:ext uri="{FF2B5EF4-FFF2-40B4-BE49-F238E27FC236}">
                <a16:creationId xmlns:a16="http://schemas.microsoft.com/office/drawing/2014/main" id="{CFE640EA-C79B-FA6E-C790-8830817588B2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2410" y="3161636"/>
            <a:ext cx="33965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직선 연결선 59">
            <a:extLst>
              <a:ext uri="{FF2B5EF4-FFF2-40B4-BE49-F238E27FC236}">
                <a16:creationId xmlns:a16="http://schemas.microsoft.com/office/drawing/2014/main" id="{00578999-BA58-D0E4-BD1D-0EF44073C8FB}"/>
              </a:ext>
            </a:extLst>
          </p:cNvPr>
          <p:cNvCxnSpPr>
            <a:cxnSpLocks/>
          </p:cNvCxnSpPr>
          <p:nvPr/>
        </p:nvCxnSpPr>
        <p:spPr bwMode="auto">
          <a:xfrm>
            <a:off x="3632060" y="3161636"/>
            <a:ext cx="0" cy="46405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직선 연결선 60">
            <a:extLst>
              <a:ext uri="{FF2B5EF4-FFF2-40B4-BE49-F238E27FC236}">
                <a16:creationId xmlns:a16="http://schemas.microsoft.com/office/drawing/2014/main" id="{88CDFD02-1548-7570-D375-DBE786FEDF14}"/>
              </a:ext>
            </a:extLst>
          </p:cNvPr>
          <p:cNvCxnSpPr>
            <a:cxnSpLocks/>
          </p:cNvCxnSpPr>
          <p:nvPr/>
        </p:nvCxnSpPr>
        <p:spPr bwMode="auto">
          <a:xfrm>
            <a:off x="3149658" y="2778399"/>
            <a:ext cx="0" cy="3832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직선 연결선 61">
            <a:extLst>
              <a:ext uri="{FF2B5EF4-FFF2-40B4-BE49-F238E27FC236}">
                <a16:creationId xmlns:a16="http://schemas.microsoft.com/office/drawing/2014/main" id="{1D20F195-055A-B3A3-A9C3-ED4CB52CFAFE}"/>
              </a:ext>
            </a:extLst>
          </p:cNvPr>
          <p:cNvCxnSpPr>
            <a:cxnSpLocks/>
          </p:cNvCxnSpPr>
          <p:nvPr/>
        </p:nvCxnSpPr>
        <p:spPr bwMode="auto">
          <a:xfrm flipH="1">
            <a:off x="2478560" y="2970017"/>
            <a:ext cx="67109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5818051-2076-5A12-2517-AB8B2E17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256" y="2560010"/>
            <a:ext cx="1676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err="1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Wordline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2" name="TextBox 84">
            <a:extLst>
              <a:ext uri="{FF2B5EF4-FFF2-40B4-BE49-F238E27FC236}">
                <a16:creationId xmlns:a16="http://schemas.microsoft.com/office/drawing/2014/main" id="{2DB594C9-A3C9-38BC-22AE-918859D24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845" y="2048556"/>
            <a:ext cx="1676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Capacitor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3" name="직사각형 28676">
            <a:extLst>
              <a:ext uri="{FF2B5EF4-FFF2-40B4-BE49-F238E27FC236}">
                <a16:creationId xmlns:a16="http://schemas.microsoft.com/office/drawing/2014/main" id="{58BA8D89-CF6E-EBDE-FF9B-CDCA6F1C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256" y="1500470"/>
            <a:ext cx="4141443" cy="26640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en-US" sz="2400" dirty="0">
              <a:solidFill>
                <a:schemeClr val="tx2"/>
              </a:solidFill>
            </a:endParaRPr>
          </a:p>
        </p:txBody>
      </p:sp>
      <p:sp>
        <p:nvSpPr>
          <p:cNvPr id="124" name="TextBox 91">
            <a:extLst>
              <a:ext uri="{FF2B5EF4-FFF2-40B4-BE49-F238E27FC236}">
                <a16:creationId xmlns:a16="http://schemas.microsoft.com/office/drawing/2014/main" id="{1838C267-BAB5-A009-A42F-22EF5F0D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877" y="3164026"/>
            <a:ext cx="1676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 err="1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Bitline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5" name="TextBox 91">
            <a:extLst>
              <a:ext uri="{FF2B5EF4-FFF2-40B4-BE49-F238E27FC236}">
                <a16:creationId xmlns:a16="http://schemas.microsoft.com/office/drawing/2014/main" id="{4B59677C-731F-F8E4-7964-5918EB61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969" y="3629588"/>
            <a:ext cx="744961" cy="46166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S/A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6" name="TextBox 84">
            <a:extLst>
              <a:ext uri="{FF2B5EF4-FFF2-40B4-BE49-F238E27FC236}">
                <a16:creationId xmlns:a16="http://schemas.microsoft.com/office/drawing/2014/main" id="{ADE16694-C5D1-BAB6-EDE4-90F7A945F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424" y="4148120"/>
            <a:ext cx="112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DRAM</a:t>
            </a:r>
            <a:endParaRPr lang="ko-KR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7" name="타원 126">
            <a:extLst>
              <a:ext uri="{FF2B5EF4-FFF2-40B4-BE49-F238E27FC236}">
                <a16:creationId xmlns:a16="http://schemas.microsoft.com/office/drawing/2014/main" id="{F0A2BD0A-6710-2BDA-DE2C-1E614332E080}"/>
              </a:ext>
            </a:extLst>
          </p:cNvPr>
          <p:cNvSpPr/>
          <p:nvPr/>
        </p:nvSpPr>
        <p:spPr>
          <a:xfrm>
            <a:off x="3411337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타원 127">
            <a:extLst>
              <a:ext uri="{FF2B5EF4-FFF2-40B4-BE49-F238E27FC236}">
                <a16:creationId xmlns:a16="http://schemas.microsoft.com/office/drawing/2014/main" id="{2BA0009A-3C07-B9B1-53F4-ADB577498F9A}"/>
              </a:ext>
            </a:extLst>
          </p:cNvPr>
          <p:cNvSpPr/>
          <p:nvPr/>
        </p:nvSpPr>
        <p:spPr>
          <a:xfrm>
            <a:off x="3325212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타원 128">
            <a:extLst>
              <a:ext uri="{FF2B5EF4-FFF2-40B4-BE49-F238E27FC236}">
                <a16:creationId xmlns:a16="http://schemas.microsoft.com/office/drawing/2014/main" id="{2EE25BDB-0BB1-AB6C-DF52-3AF0C1D4AEEA}"/>
              </a:ext>
            </a:extLst>
          </p:cNvPr>
          <p:cNvSpPr/>
          <p:nvPr/>
        </p:nvSpPr>
        <p:spPr>
          <a:xfrm>
            <a:off x="3496849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타원 129">
            <a:extLst>
              <a:ext uri="{FF2B5EF4-FFF2-40B4-BE49-F238E27FC236}">
                <a16:creationId xmlns:a16="http://schemas.microsoft.com/office/drawing/2014/main" id="{D961122F-5DE3-3637-A5C6-16C6343F5351}"/>
              </a:ext>
            </a:extLst>
          </p:cNvPr>
          <p:cNvSpPr/>
          <p:nvPr/>
        </p:nvSpPr>
        <p:spPr>
          <a:xfrm>
            <a:off x="3584633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타원 130">
            <a:extLst>
              <a:ext uri="{FF2B5EF4-FFF2-40B4-BE49-F238E27FC236}">
                <a16:creationId xmlns:a16="http://schemas.microsoft.com/office/drawing/2014/main" id="{4011ACA8-262B-4FE9-72FF-2FF51A9CDA83}"/>
              </a:ext>
            </a:extLst>
          </p:cNvPr>
          <p:cNvSpPr/>
          <p:nvPr/>
        </p:nvSpPr>
        <p:spPr>
          <a:xfrm>
            <a:off x="3675257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타원 131">
            <a:extLst>
              <a:ext uri="{FF2B5EF4-FFF2-40B4-BE49-F238E27FC236}">
                <a16:creationId xmlns:a16="http://schemas.microsoft.com/office/drawing/2014/main" id="{06D97424-A10C-EACD-1114-08942542BBAD}"/>
              </a:ext>
            </a:extLst>
          </p:cNvPr>
          <p:cNvSpPr/>
          <p:nvPr/>
        </p:nvSpPr>
        <p:spPr>
          <a:xfrm>
            <a:off x="3763041" y="22237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타원 132">
            <a:extLst>
              <a:ext uri="{FF2B5EF4-FFF2-40B4-BE49-F238E27FC236}">
                <a16:creationId xmlns:a16="http://schemas.microsoft.com/office/drawing/2014/main" id="{1AE6B532-E5C4-AB49-41F6-767BEE8AD664}"/>
              </a:ext>
            </a:extLst>
          </p:cNvPr>
          <p:cNvSpPr/>
          <p:nvPr/>
        </p:nvSpPr>
        <p:spPr>
          <a:xfrm>
            <a:off x="3591860" y="354199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>
            <a:extLst>
              <a:ext uri="{FF2B5EF4-FFF2-40B4-BE49-F238E27FC236}">
                <a16:creationId xmlns:a16="http://schemas.microsoft.com/office/drawing/2014/main" id="{255F43EF-6C62-04C7-6A4C-7419199ED594}"/>
              </a:ext>
            </a:extLst>
          </p:cNvPr>
          <p:cNvSpPr/>
          <p:nvPr/>
        </p:nvSpPr>
        <p:spPr>
          <a:xfrm>
            <a:off x="3848419" y="2221269"/>
            <a:ext cx="80400" cy="80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A753EFF2-8186-61A9-BFCE-2A9C41DC2F4E}"/>
              </a:ext>
            </a:extLst>
          </p:cNvPr>
          <p:cNvGrpSpPr/>
          <p:nvPr/>
        </p:nvGrpSpPr>
        <p:grpSpPr>
          <a:xfrm>
            <a:off x="1474354" y="1862189"/>
            <a:ext cx="2551074" cy="596688"/>
            <a:chOff x="1471563" y="1861875"/>
            <a:chExt cx="2551074" cy="596688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47D3AB5F-C9DA-E1C4-57B3-2072712F4494}"/>
                </a:ext>
              </a:extLst>
            </p:cNvPr>
            <p:cNvSpPr/>
            <p:nvPr/>
          </p:nvSpPr>
          <p:spPr>
            <a:xfrm>
              <a:off x="3236595" y="2075327"/>
              <a:ext cx="786042" cy="383236"/>
            </a:xfrm>
            <a:prstGeom prst="rect">
              <a:avLst/>
            </a:prstGeom>
            <a:noFill/>
            <a:ln w="28575">
              <a:solidFill>
                <a:srgbClr val="0039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140" name="TextBox 84">
              <a:extLst>
                <a:ext uri="{FF2B5EF4-FFF2-40B4-BE49-F238E27FC236}">
                  <a16:creationId xmlns:a16="http://schemas.microsoft.com/office/drawing/2014/main" id="{BAD4E225-44B1-99ED-2308-404AEBE9E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563" y="1861875"/>
              <a:ext cx="1950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2400" dirty="0">
                  <a:solidFill>
                    <a:srgbClr val="0039F6"/>
                  </a:solidFill>
                  <a:latin typeface="+mn-lt"/>
                  <a:ea typeface="맑은 고딕" panose="020B0503020000020004" pitchFamily="50" charset="-127"/>
                  <a:sym typeface="맑은 고딕" panose="020B0503020000020004" pitchFamily="50" charset="-127"/>
                </a:rPr>
                <a:t>Restored!</a:t>
              </a:r>
              <a:endParaRPr lang="ko-KR" altLang="en-US" sz="2400" dirty="0">
                <a:solidFill>
                  <a:srgbClr val="0039F6"/>
                </a:solidFill>
                <a:latin typeface="+mn-lt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D8EDF4DA-3E7A-C117-CDB7-98C96EB08B9B}"/>
              </a:ext>
            </a:extLst>
          </p:cNvPr>
          <p:cNvSpPr/>
          <p:nvPr/>
        </p:nvSpPr>
        <p:spPr>
          <a:xfrm>
            <a:off x="939113" y="1394993"/>
            <a:ext cx="5229042" cy="321479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03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0079 0.05648 L -0.00079 0.05671 " pathEditMode="relative" rAng="0" ptsTypes="AAA">
                                      <p:cBhvr>
                                        <p:cTn id="1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82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00078 0.05648 L -0.00078 0.05671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82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00078 0.05648 L -0.00078 0.05671 " pathEditMode="relative" rAng="0" ptsTypes="AAA">
                                      <p:cBhvr>
                                        <p:cTn id="10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82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078 0.05648 L -0.00078 0.05671 " pathEditMode="relative" rAng="0" ptsTypes="AAA">
                                      <p:cBhvr>
                                        <p:cTn id="1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82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0078 0.05648 L -0.00078 0.05671 " pathEditMode="relative" rAng="0" ptsTypes="AAA">
                                      <p:cBhvr>
                                        <p:cTn id="1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82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0078 0.05648 L -0.00078 0.05671 " pathEditMode="relative" rAng="0" ptsTypes="AAA">
                                      <p:cBhvr>
                                        <p:cTn id="1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5 0.05671 L -0.01693 0.13796 L -0.04532 0.13634 C -0.04545 0.15509 -0.04545 0.17338 -0.04545 0.19213 L -0.01758 0.19352 C -0.01719 0.20903 -0.01797 0.21852 -0.01758 0.23518 " pathEditMode="relative" rAng="0" ptsTypes="AAAAAA">
                                      <p:cBhvr>
                                        <p:cTn id="13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891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8 0.05671 C 0.03489 0.07731 0.01771 0.11643 0.01771 0.13773 L -0.0099 0.13773 L -0.0099 0.19329 L 0.01745 0.19444 C 0.01758 0.21018 0.01771 0.20787 0.01823 0.22384 " pathEditMode="relative" rAng="0" ptsTypes="AAAAAA">
                                      <p:cBhvr>
                                        <p:cTn id="134" dur="2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61" grpId="0"/>
      <p:bldP spid="62" grpId="0" animBg="1"/>
      <p:bldP spid="69" grpId="0"/>
      <p:bldP spid="89" grpId="0"/>
      <p:bldP spid="90" grpId="0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Non-destructive ACT in PCM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Non-destructive property enables the separation of the row activation operation into two sub-operations in the PCM systems:</a:t>
            </a:r>
            <a:endParaRPr lang="en-US" altLang="ko-KR" b="1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D71798-F323-A8F1-AD85-C2760737A3F8}"/>
              </a:ext>
            </a:extLst>
          </p:cNvPr>
          <p:cNvSpPr txBox="1"/>
          <p:nvPr/>
        </p:nvSpPr>
        <p:spPr>
          <a:xfrm>
            <a:off x="618433" y="5810243"/>
            <a:ext cx="6140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aseline="300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sym typeface="맑은 고딕" panose="020B0503020000020004" pitchFamily="50" charset="-127"/>
              </a:rPr>
              <a:t>1</a:t>
            </a:r>
            <a:r>
              <a:rPr lang="ko-KR" altLang="en-US" sz="1600" dirty="0" err="1">
                <a:latin typeface="+mn-lt"/>
              </a:rPr>
              <a:t>Lu</a:t>
            </a:r>
            <a:r>
              <a:rPr lang="ko-KR" altLang="en-US" sz="1600" dirty="0">
                <a:latin typeface="+mn-lt"/>
              </a:rPr>
              <a:t>, </a:t>
            </a:r>
            <a:r>
              <a:rPr lang="ko-KR" altLang="en-US" sz="1600" dirty="0" err="1">
                <a:latin typeface="+mn-lt"/>
              </a:rPr>
              <a:t>Shyue-Kung</a:t>
            </a:r>
            <a:r>
              <a:rPr lang="ko-KR" altLang="en-US" sz="1600" dirty="0">
                <a:latin typeface="+mn-lt"/>
              </a:rPr>
              <a:t>, </a:t>
            </a:r>
            <a:r>
              <a:rPr lang="ko-KR" altLang="en-US" sz="1600" dirty="0" err="1">
                <a:latin typeface="+mn-lt"/>
              </a:rPr>
              <a:t>et</a:t>
            </a:r>
            <a:r>
              <a:rPr lang="ko-KR" altLang="en-US" sz="1600" dirty="0">
                <a:latin typeface="+mn-lt"/>
              </a:rPr>
              <a:t> </a:t>
            </a:r>
            <a:r>
              <a:rPr lang="ko-KR" altLang="en-US" sz="1600" dirty="0" err="1">
                <a:latin typeface="+mn-lt"/>
              </a:rPr>
              <a:t>al</a:t>
            </a:r>
            <a:r>
              <a:rPr lang="ko-KR" altLang="en-US" sz="1600" dirty="0">
                <a:latin typeface="+mn-lt"/>
              </a:rPr>
              <a:t>., </a:t>
            </a:r>
            <a:r>
              <a:rPr lang="ko-KR" altLang="en-US" sz="1600" dirty="0" err="1">
                <a:latin typeface="+mn-lt"/>
              </a:rPr>
              <a:t>Journal</a:t>
            </a:r>
            <a:r>
              <a:rPr lang="ko-KR" altLang="en-US" sz="1600" dirty="0">
                <a:latin typeface="+mn-lt"/>
              </a:rPr>
              <a:t> of Electronic </a:t>
            </a:r>
            <a:r>
              <a:rPr lang="ko-KR" altLang="en-US" sz="1600" dirty="0" err="1">
                <a:latin typeface="+mn-lt"/>
              </a:rPr>
              <a:t>Testing</a:t>
            </a:r>
            <a:r>
              <a:rPr lang="ko-KR" altLang="en-US" sz="1600" dirty="0">
                <a:latin typeface="+mn-lt"/>
              </a:rPr>
              <a:t> 37.4, 2021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7482A9-EDA4-E32C-5B49-9D9828C17A2C}"/>
              </a:ext>
            </a:extLst>
          </p:cNvPr>
          <p:cNvSpPr txBox="1"/>
          <p:nvPr/>
        </p:nvSpPr>
        <p:spPr>
          <a:xfrm>
            <a:off x="10739193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Motivation</a:t>
            </a:r>
            <a:r>
              <a:rPr lang="en-US" altLang="en-US" dirty="0"/>
              <a:t> </a:t>
            </a:r>
            <a:endParaRPr lang="en-KR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73FC988-050C-3B0B-5636-FB114B095B22}"/>
              </a:ext>
            </a:extLst>
          </p:cNvPr>
          <p:cNvGrpSpPr/>
          <p:nvPr/>
        </p:nvGrpSpPr>
        <p:grpSpPr>
          <a:xfrm>
            <a:off x="1397256" y="1441294"/>
            <a:ext cx="4200513" cy="2928148"/>
            <a:chOff x="1397256" y="1441294"/>
            <a:chExt cx="4200513" cy="2928148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9699CFA2-FF1B-FC8F-312E-94FC3977FF19}"/>
                </a:ext>
              </a:extLst>
            </p:cNvPr>
            <p:cNvGrpSpPr/>
            <p:nvPr/>
          </p:nvGrpSpPr>
          <p:grpSpPr>
            <a:xfrm>
              <a:off x="1397256" y="1441294"/>
              <a:ext cx="4200513" cy="2486821"/>
              <a:chOff x="292100" y="1058863"/>
              <a:chExt cx="4064000" cy="2801940"/>
            </a:xfrm>
          </p:grpSpPr>
          <p:sp>
            <p:nvSpPr>
              <p:cNvPr id="58" name="TextBox 83">
                <a:extLst>
                  <a:ext uri="{FF2B5EF4-FFF2-40B4-BE49-F238E27FC236}">
                    <a16:creationId xmlns:a16="http://schemas.microsoft.com/office/drawing/2014/main" id="{754ADDFE-299E-D509-E626-32691C5B29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200" y="1058863"/>
                <a:ext cx="1622425" cy="520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ko-KR" sz="2400" dirty="0">
                    <a:solidFill>
                      <a:srgbClr val="000000"/>
                    </a:solidFill>
                    <a:latin typeface="+mn-lt"/>
                    <a:ea typeface="맑은 고딕" panose="020B0503020000020004" pitchFamily="50" charset="-127"/>
                    <a:sym typeface="맑은 고딕" panose="020B0503020000020004" pitchFamily="50" charset="-127"/>
                  </a:rPr>
                  <a:t>Plate</a:t>
                </a:r>
                <a:endParaRPr lang="ko-KR" altLang="en-US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cxnSp>
            <p:nvCxnSpPr>
              <p:cNvPr id="59" name="직선 연결선 51">
                <a:extLst>
                  <a:ext uri="{FF2B5EF4-FFF2-40B4-BE49-F238E27FC236}">
                    <a16:creationId xmlns:a16="http://schemas.microsoft.com/office/drawing/2014/main" id="{A1A8617E-C468-170C-C6F9-EC28E45F3E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8625" y="1484313"/>
                <a:ext cx="1584325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직선 연결선 52">
                <a:extLst>
                  <a:ext uri="{FF2B5EF4-FFF2-40B4-BE49-F238E27FC236}">
                    <a16:creationId xmlns:a16="http://schemas.microsoft.com/office/drawing/2014/main" id="{E1FFDC8C-E418-7667-8CE9-FACD204858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54275" y="1484313"/>
                <a:ext cx="0" cy="423862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직선 연결선 53">
                <a:extLst>
                  <a:ext uri="{FF2B5EF4-FFF2-40B4-BE49-F238E27FC236}">
                    <a16:creationId xmlns:a16="http://schemas.microsoft.com/office/drawing/2014/main" id="{EE51AE24-7D81-F4AC-1AE6-60A30C6D52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189163" y="1908175"/>
                <a:ext cx="531812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직선 연결선 54">
                <a:extLst>
                  <a:ext uri="{FF2B5EF4-FFF2-40B4-BE49-F238E27FC236}">
                    <a16:creationId xmlns:a16="http://schemas.microsoft.com/office/drawing/2014/main" id="{52E8638B-3E98-3C19-6310-44A4C5A1B3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189163" y="2060575"/>
                <a:ext cx="531812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직선 연결선 55">
                <a:extLst>
                  <a:ext uri="{FF2B5EF4-FFF2-40B4-BE49-F238E27FC236}">
                    <a16:creationId xmlns:a16="http://schemas.microsoft.com/office/drawing/2014/main" id="{053FEF49-74FF-52D3-C310-C91ECBD924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54275" y="2060575"/>
                <a:ext cx="0" cy="504825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직선 연결선 56">
                <a:extLst>
                  <a:ext uri="{FF2B5EF4-FFF2-40B4-BE49-F238E27FC236}">
                    <a16:creationId xmlns:a16="http://schemas.microsoft.com/office/drawing/2014/main" id="{FCE93FE4-6C87-925F-B8F4-E535794EF9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25663" y="2565400"/>
                <a:ext cx="0" cy="4318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직선 연결선 57">
                <a:extLst>
                  <a:ext uri="{FF2B5EF4-FFF2-40B4-BE49-F238E27FC236}">
                    <a16:creationId xmlns:a16="http://schemas.microsoft.com/office/drawing/2014/main" id="{5E29ADE3-8B4C-9331-5139-A65842FA3E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125663" y="2573338"/>
                <a:ext cx="328612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직선 연결선 58">
                <a:extLst>
                  <a:ext uri="{FF2B5EF4-FFF2-40B4-BE49-F238E27FC236}">
                    <a16:creationId xmlns:a16="http://schemas.microsoft.com/office/drawing/2014/main" id="{76DB4ACB-87CF-6399-B422-F4FA06A18A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125663" y="2997200"/>
                <a:ext cx="328612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직선 연결선 59">
                <a:extLst>
                  <a:ext uri="{FF2B5EF4-FFF2-40B4-BE49-F238E27FC236}">
                    <a16:creationId xmlns:a16="http://schemas.microsoft.com/office/drawing/2014/main" id="{F8999336-3E71-D55A-04F1-F44BA89CAA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54275" y="2997200"/>
                <a:ext cx="0" cy="74453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직선 연결선 60">
                <a:extLst>
                  <a:ext uri="{FF2B5EF4-FFF2-40B4-BE49-F238E27FC236}">
                    <a16:creationId xmlns:a16="http://schemas.microsoft.com/office/drawing/2014/main" id="{9AF3C89C-7D7E-742C-E588-466F2C0350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87550" y="2565400"/>
                <a:ext cx="0" cy="4318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직선 연결선 61">
                <a:extLst>
                  <a:ext uri="{FF2B5EF4-FFF2-40B4-BE49-F238E27FC236}">
                    <a16:creationId xmlns:a16="http://schemas.microsoft.com/office/drawing/2014/main" id="{C0802132-F094-7604-4975-8F12E90D2F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338263" y="2781300"/>
                <a:ext cx="649287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642436-AD64-12A5-A65C-584446A4B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100" y="2319338"/>
                <a:ext cx="1622425" cy="936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ko-KR" sz="2400" dirty="0" err="1">
                    <a:solidFill>
                      <a:srgbClr val="000000"/>
                    </a:solidFill>
                    <a:latin typeface="+mn-lt"/>
                    <a:ea typeface="맑은 고딕" panose="020B0503020000020004" pitchFamily="50" charset="-127"/>
                    <a:sym typeface="맑은 고딕" panose="020B0503020000020004" pitchFamily="50" charset="-127"/>
                  </a:rPr>
                  <a:t>Wordline</a:t>
                </a:r>
                <a:endParaRPr lang="ko-KR" altLang="en-US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71" name="TextBox 84">
                <a:extLst>
                  <a:ext uri="{FF2B5EF4-FFF2-40B4-BE49-F238E27FC236}">
                    <a16:creationId xmlns:a16="http://schemas.microsoft.com/office/drawing/2014/main" id="{ACDD38CB-FA56-5BB4-CBAB-7EC75EE9A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1743075"/>
                <a:ext cx="1622425" cy="936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ko-KR" sz="2400" dirty="0">
                    <a:solidFill>
                      <a:srgbClr val="000000"/>
                    </a:solidFill>
                    <a:latin typeface="+mn-lt"/>
                    <a:ea typeface="맑은 고딕" panose="020B0503020000020004" pitchFamily="50" charset="-127"/>
                    <a:sym typeface="맑은 고딕" panose="020B0503020000020004" pitchFamily="50" charset="-127"/>
                  </a:rPr>
                  <a:t>Capacitor</a:t>
                </a:r>
                <a:endParaRPr lang="ko-KR" altLang="en-US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72" name="직사각형 28676">
                <a:extLst>
                  <a:ext uri="{FF2B5EF4-FFF2-40B4-BE49-F238E27FC236}">
                    <a16:creationId xmlns:a16="http://schemas.microsoft.com/office/drawing/2014/main" id="{6C32FF6A-B436-0BAD-CF65-F3E748051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00" y="1125538"/>
                <a:ext cx="4006850" cy="273526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ko-KR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73" name="TextBox 91">
                <a:extLst>
                  <a:ext uri="{FF2B5EF4-FFF2-40B4-BE49-F238E27FC236}">
                    <a16:creationId xmlns:a16="http://schemas.microsoft.com/office/drawing/2014/main" id="{25CF59E5-33D8-C818-8E01-2B856C2B50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6025" y="3279775"/>
                <a:ext cx="1622425" cy="520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ko-KR" sz="2400" dirty="0" err="1">
                    <a:solidFill>
                      <a:srgbClr val="000000"/>
                    </a:solidFill>
                    <a:latin typeface="+mn-lt"/>
                    <a:ea typeface="맑은 고딕" panose="020B0503020000020004" pitchFamily="50" charset="-127"/>
                    <a:sym typeface="맑은 고딕" panose="020B0503020000020004" pitchFamily="50" charset="-127"/>
                  </a:rPr>
                  <a:t>Bitline</a:t>
                </a:r>
                <a:endParaRPr lang="ko-KR" altLang="en-US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74" name="TextBox 84">
              <a:extLst>
                <a:ext uri="{FF2B5EF4-FFF2-40B4-BE49-F238E27FC236}">
                  <a16:creationId xmlns:a16="http://schemas.microsoft.com/office/drawing/2014/main" id="{FA9FE731-2EC6-29E8-ECCE-9DC38B372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827" y="3907777"/>
              <a:ext cx="11208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ko-KR" sz="2400" dirty="0">
                  <a:solidFill>
                    <a:srgbClr val="000000"/>
                  </a:solidFill>
                  <a:latin typeface="+mn-lt"/>
                  <a:ea typeface="맑은 고딕" panose="020B0503020000020004" pitchFamily="50" charset="-127"/>
                  <a:sym typeface="맑은 고딕" panose="020B0503020000020004" pitchFamily="50" charset="-127"/>
                </a:rPr>
                <a:t>DRAM</a:t>
              </a:r>
              <a:endParaRPr lang="ko-KR" altLang="en-US" sz="24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85CDFF48-FD64-E313-6C2B-4245D913B500}"/>
              </a:ext>
            </a:extLst>
          </p:cNvPr>
          <p:cNvGrpSpPr/>
          <p:nvPr/>
        </p:nvGrpSpPr>
        <p:grpSpPr>
          <a:xfrm>
            <a:off x="6807195" y="1441294"/>
            <a:ext cx="5255590" cy="2928148"/>
            <a:chOff x="6807195" y="1441294"/>
            <a:chExt cx="5255590" cy="292814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A35F18D-93EE-E679-E148-99C27E5C980A}"/>
                </a:ext>
              </a:extLst>
            </p:cNvPr>
            <p:cNvGrpSpPr/>
            <p:nvPr/>
          </p:nvGrpSpPr>
          <p:grpSpPr>
            <a:xfrm>
              <a:off x="6807195" y="1441294"/>
              <a:ext cx="5255590" cy="2486819"/>
              <a:chOff x="4833938" y="1058863"/>
              <a:chExt cx="5084762" cy="2801935"/>
            </a:xfrm>
          </p:grpSpPr>
          <p:sp>
            <p:nvSpPr>
              <p:cNvPr id="32" name="TextBox 86">
                <a:extLst>
                  <a:ext uri="{FF2B5EF4-FFF2-40B4-BE49-F238E27FC236}">
                    <a16:creationId xmlns:a16="http://schemas.microsoft.com/office/drawing/2014/main" id="{02FBF056-AEB6-681E-7FE8-3E3A1B932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6363" y="1058863"/>
                <a:ext cx="1622425" cy="520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ko-KR" sz="2400" dirty="0" err="1">
                    <a:solidFill>
                      <a:srgbClr val="000000"/>
                    </a:solidFill>
                    <a:latin typeface="+mn-lt"/>
                    <a:ea typeface="맑은 고딕" panose="020B0503020000020004" pitchFamily="50" charset="-127"/>
                    <a:sym typeface="맑은 고딕" panose="020B0503020000020004" pitchFamily="50" charset="-127"/>
                  </a:rPr>
                  <a:t>Bitline</a:t>
                </a:r>
                <a:endParaRPr lang="ko-KR" altLang="en-US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cxnSp>
            <p:nvCxnSpPr>
              <p:cNvPr id="33" name="직선 연결선 64">
                <a:extLst>
                  <a:ext uri="{FF2B5EF4-FFF2-40B4-BE49-F238E27FC236}">
                    <a16:creationId xmlns:a16="http://schemas.microsoft.com/office/drawing/2014/main" id="{46391BF1-DFA5-CC11-2676-EC0EBB7D61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45225" y="1484313"/>
                <a:ext cx="1584325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직선 연결선 65">
                <a:extLst>
                  <a:ext uri="{FF2B5EF4-FFF2-40B4-BE49-F238E27FC236}">
                    <a16:creationId xmlns:a16="http://schemas.microsoft.com/office/drawing/2014/main" id="{E64E8E10-17CC-9488-1E3C-4281E8F2EA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02463" y="1484313"/>
                <a:ext cx="0" cy="288925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직선 연결선 66">
                <a:extLst>
                  <a:ext uri="{FF2B5EF4-FFF2-40B4-BE49-F238E27FC236}">
                    <a16:creationId xmlns:a16="http://schemas.microsoft.com/office/drawing/2014/main" id="{B93B9581-66CE-08B2-07A4-0AAEE636D6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980238" y="1743075"/>
                <a:ext cx="228600" cy="777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연결선 67">
                <a:extLst>
                  <a:ext uri="{FF2B5EF4-FFF2-40B4-BE49-F238E27FC236}">
                    <a16:creationId xmlns:a16="http://schemas.microsoft.com/office/drawing/2014/main" id="{59F93722-DFFF-02D0-B38F-23C846CB2B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805613" y="1811338"/>
                <a:ext cx="403225" cy="74612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연결선 68">
                <a:extLst>
                  <a:ext uri="{FF2B5EF4-FFF2-40B4-BE49-F238E27FC236}">
                    <a16:creationId xmlns:a16="http://schemas.microsoft.com/office/drawing/2014/main" id="{8BAF44AA-26BB-C393-622C-EF27EAD86DF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02463" y="2333625"/>
                <a:ext cx="0" cy="231775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연결선 69">
                <a:extLst>
                  <a:ext uri="{FF2B5EF4-FFF2-40B4-BE49-F238E27FC236}">
                    <a16:creationId xmlns:a16="http://schemas.microsoft.com/office/drawing/2014/main" id="{AD90F540-9A85-FCB9-326B-81265F3A44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72263" y="2565400"/>
                <a:ext cx="0" cy="4318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연결선 70">
                <a:extLst>
                  <a:ext uri="{FF2B5EF4-FFF2-40B4-BE49-F238E27FC236}">
                    <a16:creationId xmlns:a16="http://schemas.microsoft.com/office/drawing/2014/main" id="{51DDEBD5-507C-78A9-3F5E-095C379574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672263" y="2573338"/>
                <a:ext cx="3302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직선 연결선 71">
                <a:extLst>
                  <a:ext uri="{FF2B5EF4-FFF2-40B4-BE49-F238E27FC236}">
                    <a16:creationId xmlns:a16="http://schemas.microsoft.com/office/drawing/2014/main" id="{8E1F423D-0A6D-87F5-9BFB-4FBABB637D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672263" y="2997200"/>
                <a:ext cx="3302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직선 연결선 72">
                <a:extLst>
                  <a:ext uri="{FF2B5EF4-FFF2-40B4-BE49-F238E27FC236}">
                    <a16:creationId xmlns:a16="http://schemas.microsoft.com/office/drawing/2014/main" id="{5D445C7F-BB5E-3896-FFC6-ECE1A03F81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02463" y="2997200"/>
                <a:ext cx="0" cy="37306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직선 연결선 73">
                <a:extLst>
                  <a:ext uri="{FF2B5EF4-FFF2-40B4-BE49-F238E27FC236}">
                    <a16:creationId xmlns:a16="http://schemas.microsoft.com/office/drawing/2014/main" id="{12638466-4C6B-C529-02B2-405721EABF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34150" y="2565400"/>
                <a:ext cx="0" cy="4318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직선 연결선 74">
                <a:extLst>
                  <a:ext uri="{FF2B5EF4-FFF2-40B4-BE49-F238E27FC236}">
                    <a16:creationId xmlns:a16="http://schemas.microsoft.com/office/drawing/2014/main" id="{34769FAE-4862-1B0C-28A6-29F17CA200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886450" y="2781300"/>
                <a:ext cx="6477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이등변 삼각형 38">
                <a:extLst>
                  <a:ext uri="{FF2B5EF4-FFF2-40B4-BE49-F238E27FC236}">
                    <a16:creationId xmlns:a16="http://schemas.microsoft.com/office/drawing/2014/main" id="{8A616E06-C824-A013-9B78-AE1F083C1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808788" y="3386136"/>
                <a:ext cx="403225" cy="354011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ko-KR" alt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Box 85">
                <a:extLst>
                  <a:ext uri="{FF2B5EF4-FFF2-40B4-BE49-F238E27FC236}">
                    <a16:creationId xmlns:a16="http://schemas.microsoft.com/office/drawing/2014/main" id="{9AAEDC0F-0850-3639-8AE7-D7124DE1D4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0288" y="2319338"/>
                <a:ext cx="1868435" cy="520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ko-KR" sz="2400" dirty="0" err="1">
                    <a:solidFill>
                      <a:srgbClr val="000000"/>
                    </a:solidFill>
                    <a:latin typeface="+mn-lt"/>
                    <a:ea typeface="맑은 고딕" panose="020B0503020000020004" pitchFamily="50" charset="-127"/>
                    <a:sym typeface="맑은 고딕" panose="020B0503020000020004" pitchFamily="50" charset="-127"/>
                  </a:rPr>
                  <a:t>Wordline</a:t>
                </a:r>
                <a:endParaRPr lang="ko-KR" altLang="en-US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46" name="직사각형 90">
                <a:extLst>
                  <a:ext uri="{FF2B5EF4-FFF2-40B4-BE49-F238E27FC236}">
                    <a16:creationId xmlns:a16="http://schemas.microsoft.com/office/drawing/2014/main" id="{BF1A5706-6F5E-1F85-90D1-0772F1F19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3938" y="1125537"/>
                <a:ext cx="4006850" cy="2735261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ko-KR" altLang="en-US" sz="240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8" name="직선 연결선 99">
                <a:extLst>
                  <a:ext uri="{FF2B5EF4-FFF2-40B4-BE49-F238E27FC236}">
                    <a16:creationId xmlns:a16="http://schemas.microsoft.com/office/drawing/2014/main" id="{E659E5D8-6FEC-8CDB-B7B1-B7FC1D83F2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818313" y="1874838"/>
                <a:ext cx="382587" cy="130175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직선 연결선 101">
                <a:extLst>
                  <a:ext uri="{FF2B5EF4-FFF2-40B4-BE49-F238E27FC236}">
                    <a16:creationId xmlns:a16="http://schemas.microsoft.com/office/drawing/2014/main" id="{C059E763-9F29-292A-B345-BBF4181EE2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799263" y="1992313"/>
                <a:ext cx="404812" cy="74612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직선 연결선 102">
                <a:extLst>
                  <a:ext uri="{FF2B5EF4-FFF2-40B4-BE49-F238E27FC236}">
                    <a16:creationId xmlns:a16="http://schemas.microsoft.com/office/drawing/2014/main" id="{F31F1E99-4619-67EB-CC4F-B6521B0EDF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810375" y="2065338"/>
                <a:ext cx="382588" cy="130175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직선 연결선 104">
                <a:extLst>
                  <a:ext uri="{FF2B5EF4-FFF2-40B4-BE49-F238E27FC236}">
                    <a16:creationId xmlns:a16="http://schemas.microsoft.com/office/drawing/2014/main" id="{2E88042A-FE44-66E2-7D26-BE66E07A10C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794500" y="2189163"/>
                <a:ext cx="403225" cy="74612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직선 연결선 105">
                <a:extLst>
                  <a:ext uri="{FF2B5EF4-FFF2-40B4-BE49-F238E27FC236}">
                    <a16:creationId xmlns:a16="http://schemas.microsoft.com/office/drawing/2014/main" id="{5993202A-EF2B-97EB-8BC6-2B51FA3482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799263" y="2255838"/>
                <a:ext cx="230187" cy="7778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직선 화살표 연결선 28687">
                <a:extLst>
                  <a:ext uri="{FF2B5EF4-FFF2-40B4-BE49-F238E27FC236}">
                    <a16:creationId xmlns:a16="http://schemas.microsoft.com/office/drawing/2014/main" id="{FC107B71-6BC1-3927-B968-3AD899D442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37363" y="1628775"/>
                <a:ext cx="355600" cy="820738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TextBox 87">
                <a:extLst>
                  <a:ext uri="{FF2B5EF4-FFF2-40B4-BE49-F238E27FC236}">
                    <a16:creationId xmlns:a16="http://schemas.microsoft.com/office/drawing/2014/main" id="{A318E36B-0EE6-2110-8DA8-8AB7FB573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1075" y="1581149"/>
                <a:ext cx="2587625" cy="936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ko-KR" sz="2400" dirty="0">
                    <a:solidFill>
                      <a:srgbClr val="000000"/>
                    </a:solidFill>
                    <a:latin typeface="+mn-lt"/>
                    <a:ea typeface="맑은 고딕" panose="020B0503020000020004" pitchFamily="50" charset="-127"/>
                    <a:sym typeface="맑은 고딕" panose="020B0503020000020004" pitchFamily="50" charset="-127"/>
                  </a:rPr>
                  <a:t>Resistive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ko-KR" sz="2400" dirty="0">
                    <a:solidFill>
                      <a:srgbClr val="000000"/>
                    </a:solidFill>
                    <a:latin typeface="+mn-lt"/>
                    <a:ea typeface="맑은 고딕" panose="020B0503020000020004" pitchFamily="50" charset="-127"/>
                    <a:sym typeface="맑은 고딕" panose="020B0503020000020004" pitchFamily="50" charset="-127"/>
                  </a:rPr>
                  <a:t>Storage</a:t>
                </a:r>
              </a:p>
            </p:txBody>
          </p:sp>
        </p:grpSp>
        <p:sp>
          <p:nvSpPr>
            <p:cNvPr id="75" name="TextBox 84">
              <a:extLst>
                <a:ext uri="{FF2B5EF4-FFF2-40B4-BE49-F238E27FC236}">
                  <a16:creationId xmlns:a16="http://schemas.microsoft.com/office/drawing/2014/main" id="{2C875A3A-FA3B-029C-9A58-848D5138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5549" y="3907777"/>
              <a:ext cx="11208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2400" dirty="0">
                  <a:solidFill>
                    <a:srgbClr val="000000"/>
                  </a:solidFill>
                  <a:latin typeface="+mn-lt"/>
                  <a:ea typeface="맑은 고딕" panose="020B0503020000020004" pitchFamily="50" charset="-127"/>
                  <a:sym typeface="맑은 고딕" panose="020B0503020000020004" pitchFamily="50" charset="-127"/>
                </a:rPr>
                <a:t>PCM</a:t>
              </a:r>
              <a:r>
                <a:rPr lang="en-US" altLang="ko-KR" sz="2400" baseline="30000" dirty="0">
                  <a:solidFill>
                    <a:srgbClr val="000000"/>
                  </a:solidFill>
                  <a:latin typeface="+mn-lt"/>
                  <a:ea typeface="맑은 고딕" panose="020B0503020000020004" pitchFamily="50" charset="-127"/>
                  <a:sym typeface="맑은 고딕" panose="020B0503020000020004" pitchFamily="50" charset="-127"/>
                </a:rPr>
                <a:t>1</a:t>
              </a:r>
              <a:endParaRPr lang="ko-KR" altLang="en-US" sz="2400" baseline="300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C817187-8B84-536A-E790-36BE6AB7478C}"/>
              </a:ext>
            </a:extLst>
          </p:cNvPr>
          <p:cNvGrpSpPr/>
          <p:nvPr/>
        </p:nvGrpSpPr>
        <p:grpSpPr>
          <a:xfrm>
            <a:off x="6911497" y="1500169"/>
            <a:ext cx="3937257" cy="2633964"/>
            <a:chOff x="-50718" y="35341"/>
            <a:chExt cx="3937257" cy="2633964"/>
          </a:xfrm>
        </p:grpSpPr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7736A2E5-1ECC-D159-9BE5-57235AF41F03}"/>
                </a:ext>
              </a:extLst>
            </p:cNvPr>
            <p:cNvSpPr/>
            <p:nvPr/>
          </p:nvSpPr>
          <p:spPr>
            <a:xfrm>
              <a:off x="1337253" y="35341"/>
              <a:ext cx="2549286" cy="17203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6" dirty="0"/>
            </a:p>
          </p:txBody>
        </p:sp>
        <p:cxnSp>
          <p:nvCxnSpPr>
            <p:cNvPr id="78" name="직선 화살표 연결선 77">
              <a:extLst>
                <a:ext uri="{FF2B5EF4-FFF2-40B4-BE49-F238E27FC236}">
                  <a16:creationId xmlns:a16="http://schemas.microsoft.com/office/drawing/2014/main" id="{2A1C4C85-CB7B-B329-B9F0-51A862E44C44}"/>
                </a:ext>
              </a:extLst>
            </p:cNvPr>
            <p:cNvCxnSpPr>
              <a:cxnSpLocks/>
            </p:cNvCxnSpPr>
            <p:nvPr/>
          </p:nvCxnSpPr>
          <p:spPr>
            <a:xfrm>
              <a:off x="1754877" y="44539"/>
              <a:ext cx="0" cy="2330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46615502-42DC-F2E8-3013-CAB07DA7B5A9}"/>
                </a:ext>
              </a:extLst>
            </p:cNvPr>
            <p:cNvSpPr/>
            <p:nvPr/>
          </p:nvSpPr>
          <p:spPr>
            <a:xfrm>
              <a:off x="1114411" y="231439"/>
              <a:ext cx="2549286" cy="17203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6" dirty="0"/>
            </a:p>
          </p:txBody>
        </p:sp>
        <p:cxnSp>
          <p:nvCxnSpPr>
            <p:cNvPr id="80" name="직선 화살표 연결선 79">
              <a:extLst>
                <a:ext uri="{FF2B5EF4-FFF2-40B4-BE49-F238E27FC236}">
                  <a16:creationId xmlns:a16="http://schemas.microsoft.com/office/drawing/2014/main" id="{A28EDB08-EC1E-38FC-D133-6C30E8D52735}"/>
                </a:ext>
              </a:extLst>
            </p:cNvPr>
            <p:cNvCxnSpPr>
              <a:cxnSpLocks/>
            </p:cNvCxnSpPr>
            <p:nvPr/>
          </p:nvCxnSpPr>
          <p:spPr>
            <a:xfrm>
              <a:off x="1504123" y="231445"/>
              <a:ext cx="0" cy="21348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C92EFA5-8DA2-94F9-DEEB-3441CF5BA82C}"/>
                </a:ext>
              </a:extLst>
            </p:cNvPr>
            <p:cNvSpPr/>
            <p:nvPr/>
          </p:nvSpPr>
          <p:spPr>
            <a:xfrm>
              <a:off x="873744" y="431998"/>
              <a:ext cx="2549286" cy="17203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6" dirty="0"/>
            </a:p>
          </p:txBody>
        </p:sp>
        <p:sp>
          <p:nvSpPr>
            <p:cNvPr id="82" name="사다리꼴 81">
              <a:extLst>
                <a:ext uri="{FF2B5EF4-FFF2-40B4-BE49-F238E27FC236}">
                  <a16:creationId xmlns:a16="http://schemas.microsoft.com/office/drawing/2014/main" id="{E4CACBEF-1DF5-B384-023A-85BFAB672DFF}"/>
                </a:ext>
              </a:extLst>
            </p:cNvPr>
            <p:cNvSpPr/>
            <p:nvPr/>
          </p:nvSpPr>
          <p:spPr>
            <a:xfrm rot="16200000">
              <a:off x="-334809" y="1059645"/>
              <a:ext cx="1720326" cy="465032"/>
            </a:xfrm>
            <a:prstGeom prst="trapezoid">
              <a:avLst>
                <a:gd name="adj" fmla="val 6402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/>
            <a:lstStyle/>
            <a:p>
              <a:pPr algn="ctr"/>
              <a:r>
                <a:rPr lang="en-US" altLang="ko-KR" sz="1636" dirty="0">
                  <a:solidFill>
                    <a:schemeClr val="bg1"/>
                  </a:solidFill>
                </a:rPr>
                <a:t>row-decoder</a:t>
              </a:r>
            </a:p>
          </p:txBody>
        </p:sp>
        <p:cxnSp>
          <p:nvCxnSpPr>
            <p:cNvPr id="83" name="연결선: 꺾임 82">
              <a:extLst>
                <a:ext uri="{FF2B5EF4-FFF2-40B4-BE49-F238E27FC236}">
                  <a16:creationId xmlns:a16="http://schemas.microsoft.com/office/drawing/2014/main" id="{6DB9C041-7C7D-0777-FDFC-0BE40DECB8DF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 rot="5400000" flipH="1" flipV="1">
              <a:off x="-421714" y="1740828"/>
              <a:ext cx="1163219" cy="265886"/>
            </a:xfrm>
            <a:prstGeom prst="bentConnector4">
              <a:avLst>
                <a:gd name="adj1" fmla="val 240"/>
                <a:gd name="adj2" fmla="val 19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339890E-0F09-F84E-9FC0-239DF323FCDF}"/>
                </a:ext>
              </a:extLst>
            </p:cNvPr>
            <p:cNvSpPr txBox="1"/>
            <p:nvPr/>
          </p:nvSpPr>
          <p:spPr>
            <a:xfrm rot="10800000">
              <a:off x="-50718" y="1572634"/>
              <a:ext cx="436402" cy="938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636" dirty="0"/>
                <a:t>row-</a:t>
              </a:r>
              <a:r>
                <a:rPr lang="en-US" altLang="ko-KR" sz="1636" dirty="0" err="1"/>
                <a:t>addr</a:t>
              </a:r>
              <a:endParaRPr lang="ko-KR" altLang="en-US" sz="1636" dirty="0"/>
            </a:p>
          </p:txBody>
        </p: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15BB7EEC-4BAC-1775-CE62-2EFEA82C0DC6}"/>
                </a:ext>
              </a:extLst>
            </p:cNvPr>
            <p:cNvCxnSpPr>
              <a:cxnSpLocks/>
            </p:cNvCxnSpPr>
            <p:nvPr/>
          </p:nvCxnSpPr>
          <p:spPr>
            <a:xfrm>
              <a:off x="757873" y="1153993"/>
              <a:ext cx="26651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6FBC831E-13A5-2088-D1AF-BF4D4BD3F352}"/>
                </a:ext>
              </a:extLst>
            </p:cNvPr>
            <p:cNvGrpSpPr/>
            <p:nvPr/>
          </p:nvGrpSpPr>
          <p:grpSpPr>
            <a:xfrm>
              <a:off x="757869" y="637017"/>
              <a:ext cx="246870" cy="1283557"/>
              <a:chOff x="1259631" y="1037693"/>
              <a:chExt cx="369395" cy="1329825"/>
            </a:xfrm>
          </p:grpSpPr>
          <p:cxnSp>
            <p:nvCxnSpPr>
              <p:cNvPr id="87" name="직선 연결선 86">
                <a:extLst>
                  <a:ext uri="{FF2B5EF4-FFF2-40B4-BE49-F238E27FC236}">
                    <a16:creationId xmlns:a16="http://schemas.microsoft.com/office/drawing/2014/main" id="{46F013A3-ECEA-AF81-248D-D9F839141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631" y="1037693"/>
                <a:ext cx="369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35959331-DFC9-EE4B-D3E9-2936D1DA48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631" y="1305505"/>
                <a:ext cx="369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4316FB1C-72E1-7402-7B5C-5EE970E7E1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631" y="1831894"/>
                <a:ext cx="369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>
                <a:extLst>
                  <a:ext uri="{FF2B5EF4-FFF2-40B4-BE49-F238E27FC236}">
                    <a16:creationId xmlns:a16="http://schemas.microsoft.com/office/drawing/2014/main" id="{253CB456-B760-81A6-D186-4C5EF768E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631" y="2099706"/>
                <a:ext cx="369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>
                <a:extLst>
                  <a:ext uri="{FF2B5EF4-FFF2-40B4-BE49-F238E27FC236}">
                    <a16:creationId xmlns:a16="http://schemas.microsoft.com/office/drawing/2014/main" id="{648E2089-D64D-6B7B-1C5F-3C32815609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631" y="2367518"/>
                <a:ext cx="369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0826AF91-3E2D-8AE8-97BD-BB93FCCF8063}"/>
                </a:ext>
              </a:extLst>
            </p:cNvPr>
            <p:cNvSpPr/>
            <p:nvPr/>
          </p:nvSpPr>
          <p:spPr>
            <a:xfrm>
              <a:off x="873743" y="2366241"/>
              <a:ext cx="2549284" cy="303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36" dirty="0"/>
                <a:t>row-buffer</a:t>
              </a:r>
              <a:endParaRPr lang="ko-KR" altLang="en-US" sz="1636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2A8A899-F7BC-1B3E-8D41-3461A7B76017}"/>
                </a:ext>
              </a:extLst>
            </p:cNvPr>
            <p:cNvSpPr txBox="1"/>
            <p:nvPr/>
          </p:nvSpPr>
          <p:spPr>
            <a:xfrm rot="16200000">
              <a:off x="1484366" y="498597"/>
              <a:ext cx="436402" cy="8971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636" dirty="0" err="1"/>
                <a:t>wordline</a:t>
              </a:r>
              <a:endParaRPr lang="ko-KR" altLang="en-US" sz="1636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27F14FB-C26A-3BFB-2DB6-24333AAF48D9}"/>
                </a:ext>
              </a:extLst>
            </p:cNvPr>
            <p:cNvSpPr txBox="1"/>
            <p:nvPr/>
          </p:nvSpPr>
          <p:spPr>
            <a:xfrm>
              <a:off x="1210114" y="1460354"/>
              <a:ext cx="436402" cy="6722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636" dirty="0" err="1"/>
                <a:t>bitline</a:t>
              </a:r>
              <a:endParaRPr lang="ko-KR" altLang="en-US" sz="1636" dirty="0"/>
            </a:p>
          </p:txBody>
        </p:sp>
        <p:cxnSp>
          <p:nvCxnSpPr>
            <p:cNvPr id="95" name="직선 화살표 연결선 94">
              <a:extLst>
                <a:ext uri="{FF2B5EF4-FFF2-40B4-BE49-F238E27FC236}">
                  <a16:creationId xmlns:a16="http://schemas.microsoft.com/office/drawing/2014/main" id="{49D70107-E497-63F2-F77B-7AB032335D3B}"/>
                </a:ext>
              </a:extLst>
            </p:cNvPr>
            <p:cNvCxnSpPr>
              <a:cxnSpLocks/>
            </p:cNvCxnSpPr>
            <p:nvPr/>
          </p:nvCxnSpPr>
          <p:spPr>
            <a:xfrm>
              <a:off x="1245402" y="431996"/>
              <a:ext cx="0" cy="1934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>
              <a:extLst>
                <a:ext uri="{FF2B5EF4-FFF2-40B4-BE49-F238E27FC236}">
                  <a16:creationId xmlns:a16="http://schemas.microsoft.com/office/drawing/2014/main" id="{7815491E-6EB2-98D6-82F6-E435F253B76F}"/>
                </a:ext>
              </a:extLst>
            </p:cNvPr>
            <p:cNvCxnSpPr>
              <a:cxnSpLocks/>
            </p:cNvCxnSpPr>
            <p:nvPr/>
          </p:nvCxnSpPr>
          <p:spPr>
            <a:xfrm>
              <a:off x="2489115" y="2152320"/>
              <a:ext cx="1950" cy="2139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B3ECF5EB-1F9B-B674-A0AE-2D1A06DD97A0}"/>
                </a:ext>
              </a:extLst>
            </p:cNvPr>
            <p:cNvCxnSpPr>
              <a:cxnSpLocks/>
            </p:cNvCxnSpPr>
            <p:nvPr/>
          </p:nvCxnSpPr>
          <p:spPr>
            <a:xfrm>
              <a:off x="2723681" y="2151399"/>
              <a:ext cx="1950" cy="2139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841408FC-CC06-1A8B-EBBB-729C29F102B4}"/>
                </a:ext>
              </a:extLst>
            </p:cNvPr>
            <p:cNvCxnSpPr>
              <a:cxnSpLocks/>
            </p:cNvCxnSpPr>
            <p:nvPr/>
          </p:nvCxnSpPr>
          <p:spPr>
            <a:xfrm>
              <a:off x="2963010" y="2156161"/>
              <a:ext cx="1950" cy="2139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98">
              <a:extLst>
                <a:ext uri="{FF2B5EF4-FFF2-40B4-BE49-F238E27FC236}">
                  <a16:creationId xmlns:a16="http://schemas.microsoft.com/office/drawing/2014/main" id="{616662A3-1EF2-1C89-CA2B-2B4100AA08C0}"/>
                </a:ext>
              </a:extLst>
            </p:cNvPr>
            <p:cNvCxnSpPr>
              <a:cxnSpLocks/>
            </p:cNvCxnSpPr>
            <p:nvPr/>
          </p:nvCxnSpPr>
          <p:spPr>
            <a:xfrm>
              <a:off x="2003368" y="2156161"/>
              <a:ext cx="1950" cy="2139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>
              <a:extLst>
                <a:ext uri="{FF2B5EF4-FFF2-40B4-BE49-F238E27FC236}">
                  <a16:creationId xmlns:a16="http://schemas.microsoft.com/office/drawing/2014/main" id="{2DE00DEE-846A-227B-1B2C-6D198D6919A9}"/>
                </a:ext>
              </a:extLst>
            </p:cNvPr>
            <p:cNvCxnSpPr>
              <a:cxnSpLocks/>
            </p:cNvCxnSpPr>
            <p:nvPr/>
          </p:nvCxnSpPr>
          <p:spPr>
            <a:xfrm>
              <a:off x="2243950" y="2157084"/>
              <a:ext cx="1950" cy="2139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04EB4771-B7D3-2970-4676-93BF2316B38D}"/>
                </a:ext>
              </a:extLst>
            </p:cNvPr>
            <p:cNvSpPr/>
            <p:nvPr/>
          </p:nvSpPr>
          <p:spPr>
            <a:xfrm>
              <a:off x="1172607" y="1090044"/>
              <a:ext cx="133913" cy="1339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36"/>
            </a:p>
          </p:txBody>
        </p:sp>
        <p:sp>
          <p:nvSpPr>
            <p:cNvPr id="103" name="화살표: 아래쪽 102">
              <a:extLst>
                <a:ext uri="{FF2B5EF4-FFF2-40B4-BE49-F238E27FC236}">
                  <a16:creationId xmlns:a16="http://schemas.microsoft.com/office/drawing/2014/main" id="{0B857363-0FB0-BBB2-31A1-5E9D9D28E355}"/>
                </a:ext>
              </a:extLst>
            </p:cNvPr>
            <p:cNvSpPr/>
            <p:nvPr/>
          </p:nvSpPr>
          <p:spPr>
            <a:xfrm>
              <a:off x="1552946" y="1460353"/>
              <a:ext cx="1628765" cy="625123"/>
            </a:xfrm>
            <a:prstGeom prst="downArrow">
              <a:avLst>
                <a:gd name="adj1" fmla="val 60092"/>
                <a:gd name="adj2" fmla="val 6568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/>
              <a:r>
                <a:rPr lang="en-US" altLang="ko-KR" dirty="0"/>
                <a:t>Data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8D78F10-F2DC-B424-C7CC-686552C85115}"/>
                </a:ext>
              </a:extLst>
            </p:cNvPr>
            <p:cNvSpPr txBox="1"/>
            <p:nvPr/>
          </p:nvSpPr>
          <p:spPr>
            <a:xfrm rot="16200000">
              <a:off x="2155786" y="659042"/>
              <a:ext cx="436402" cy="13111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636" dirty="0"/>
                <a:t>fetching data</a:t>
              </a:r>
              <a:endParaRPr lang="ko-KR" altLang="en-US" sz="1636" dirty="0"/>
            </a:p>
          </p:txBody>
        </p:sp>
      </p:grp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21CBA0B4-D462-09BF-E399-DE022620CC17}"/>
              </a:ext>
            </a:extLst>
          </p:cNvPr>
          <p:cNvSpPr/>
          <p:nvPr/>
        </p:nvSpPr>
        <p:spPr>
          <a:xfrm>
            <a:off x="7221753" y="1887666"/>
            <a:ext cx="669854" cy="1737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2A376187-ECDB-121B-D573-AEB8397CB4F8}"/>
              </a:ext>
            </a:extLst>
          </p:cNvPr>
          <p:cNvSpPr/>
          <p:nvPr/>
        </p:nvSpPr>
        <p:spPr>
          <a:xfrm>
            <a:off x="7772733" y="3661989"/>
            <a:ext cx="2667848" cy="585281"/>
          </a:xfrm>
          <a:prstGeom prst="rect">
            <a:avLst/>
          </a:prstGeom>
          <a:noFill/>
          <a:ln w="38100">
            <a:solidFill>
              <a:srgbClr val="003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</a:endParaRPr>
          </a:p>
        </p:txBody>
      </p:sp>
      <p:sp>
        <p:nvSpPr>
          <p:cNvPr id="101" name="내용 개체 틀 1">
            <a:extLst>
              <a:ext uri="{FF2B5EF4-FFF2-40B4-BE49-F238E27FC236}">
                <a16:creationId xmlns:a16="http://schemas.microsoft.com/office/drawing/2014/main" id="{C6F2F501-8747-0397-A7C9-FCBF7A612EC7}"/>
              </a:ext>
            </a:extLst>
          </p:cNvPr>
          <p:cNvSpPr txBox="1">
            <a:spLocks/>
          </p:cNvSpPr>
          <p:nvPr/>
        </p:nvSpPr>
        <p:spPr bwMode="auto">
          <a:xfrm>
            <a:off x="1281326" y="5225313"/>
            <a:ext cx="4153434" cy="4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rgbClr val="FF0000"/>
                </a:solidFill>
                <a:highlight>
                  <a:srgbClr val="FFFF00"/>
                </a:highlight>
                <a:ea typeface="맑은 고딕" panose="020B0503020000020004" pitchFamily="50" charset="-127"/>
                <a:sym typeface="맑은 고딕" panose="020B0503020000020004" pitchFamily="50" charset="-127"/>
              </a:rPr>
              <a:t>Decoding row address </a:t>
            </a:r>
          </a:p>
          <a:p>
            <a:endParaRPr lang="en-US" altLang="ko-KR" dirty="0">
              <a:solidFill>
                <a:srgbClr val="FF0000"/>
              </a:solidFill>
              <a:highlight>
                <a:srgbClr val="FFFF00"/>
              </a:highlight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105" name="내용 개체 틀 1">
            <a:extLst>
              <a:ext uri="{FF2B5EF4-FFF2-40B4-BE49-F238E27FC236}">
                <a16:creationId xmlns:a16="http://schemas.microsoft.com/office/drawing/2014/main" id="{D01E15B8-1F39-2EFD-4658-B91640216C9E}"/>
              </a:ext>
            </a:extLst>
          </p:cNvPr>
          <p:cNvSpPr txBox="1">
            <a:spLocks/>
          </p:cNvSpPr>
          <p:nvPr/>
        </p:nvSpPr>
        <p:spPr bwMode="auto">
          <a:xfrm>
            <a:off x="5105896" y="5222849"/>
            <a:ext cx="6316145" cy="4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rgbClr val="0039F6"/>
                </a:solidFill>
                <a:highlight>
                  <a:srgbClr val="FFFF00"/>
                </a:highlight>
                <a:ea typeface="맑은 고딕" panose="020B0503020000020004" pitchFamily="50" charset="-127"/>
                <a:sym typeface="맑은 고딕" panose="020B0503020000020004" pitchFamily="50" charset="-127"/>
              </a:rPr>
              <a:t> + Fetching data to the row buffer </a:t>
            </a:r>
          </a:p>
          <a:p>
            <a:endParaRPr lang="en-US" altLang="ko-KR" dirty="0">
              <a:solidFill>
                <a:srgbClr val="000000"/>
              </a:solidFill>
              <a:highlight>
                <a:srgbClr val="FFFF00"/>
              </a:highlight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4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44388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01" grpId="0"/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7EEE1-FD33-7B46-AB48-6BA704024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Write-Around PCM System</a:t>
            </a:r>
            <a:endParaRPr lang="en-KR" b="1" dirty="0"/>
          </a:p>
        </p:txBody>
      </p:sp>
    </p:spTree>
    <p:extLst>
      <p:ext uri="{BB962C8B-B14F-4D97-AF65-F5344CB8AC3E}">
        <p14:creationId xmlns:p14="http://schemas.microsoft.com/office/powerpoint/2010/main" val="3358803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Key Idea</a:t>
            </a:r>
            <a:endParaRPr lang="en-US" altLang="en-US" dirty="0"/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00B05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Write-Around PCM system </a:t>
            </a:r>
            <a:r>
              <a:rPr lang="en-US" altLang="ko-KR" b="1" u="sng" dirty="0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does not fetch data to the row buffer </a:t>
            </a:r>
            <a:r>
              <a:rPr lang="en-US" altLang="ko-KR" b="1" dirty="0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for </a:t>
            </a:r>
            <a:r>
              <a:rPr lang="en-US" altLang="ko-KR" b="1" u="sng" dirty="0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write requests</a:t>
            </a:r>
          </a:p>
          <a:p>
            <a:endParaRPr lang="en-US" altLang="ko-KR" sz="1400" dirty="0"/>
          </a:p>
          <a:p>
            <a:r>
              <a:rPr lang="en-US" altLang="ko-KR" dirty="0"/>
              <a:t>Instead, it only drives a </a:t>
            </a:r>
            <a:r>
              <a:rPr lang="en-US" altLang="ko-KR" dirty="0" err="1"/>
              <a:t>wordline</a:t>
            </a:r>
            <a:r>
              <a:rPr lang="en-US" altLang="ko-KR" dirty="0"/>
              <a:t> to connect PCM cells in the target row to </a:t>
            </a:r>
            <a:r>
              <a:rPr lang="en-US" altLang="ko-KR" dirty="0" err="1"/>
              <a:t>bitlines</a:t>
            </a:r>
            <a:endParaRPr lang="en-US" altLang="ko-KR" dirty="0"/>
          </a:p>
          <a:p>
            <a:endParaRPr lang="en-US" altLang="ko-KR" sz="11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When a write request is issued, the given data is directly written to the PCM cells</a:t>
            </a: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7B19F-91DD-B84A-DD8F-8CE8F7778049}"/>
              </a:ext>
            </a:extLst>
          </p:cNvPr>
          <p:cNvSpPr txBox="1"/>
          <p:nvPr/>
        </p:nvSpPr>
        <p:spPr>
          <a:xfrm>
            <a:off x="9217153" y="104062"/>
            <a:ext cx="2974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Write-Around PCM System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E34AE-32E5-A4C3-E9BF-5D949AF9A8DF}"/>
              </a:ext>
            </a:extLst>
          </p:cNvPr>
          <p:cNvSpPr txBox="1"/>
          <p:nvPr/>
        </p:nvSpPr>
        <p:spPr>
          <a:xfrm>
            <a:off x="647929" y="5174214"/>
            <a:ext cx="108913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rgbClr val="000000"/>
                </a:solidFill>
                <a:highlight>
                  <a:srgbClr val="FFFF00"/>
                </a:highlight>
                <a:ea typeface="맑은 고딕" panose="020B0503020000020004" pitchFamily="50" charset="-127"/>
                <a:sym typeface="맑은 고딕" panose="020B0503020000020004" pitchFamily="50" charset="-127"/>
              </a:rPr>
              <a:t>To apply Write-Around scheme to the PCM systems, </a:t>
            </a:r>
          </a:p>
          <a:p>
            <a:pPr algn="ctr"/>
            <a:r>
              <a:rPr lang="en-US" altLang="ko-KR" sz="2800" dirty="0">
                <a:solidFill>
                  <a:srgbClr val="000000"/>
                </a:solidFill>
                <a:highlight>
                  <a:srgbClr val="FFFF00"/>
                </a:highlight>
                <a:ea typeface="맑은 고딕" panose="020B0503020000020004" pitchFamily="50" charset="-127"/>
                <a:sym typeface="맑은 고딕" panose="020B0503020000020004" pitchFamily="50" charset="-127"/>
              </a:rPr>
              <a:t>we propose </a:t>
            </a:r>
            <a:r>
              <a:rPr lang="en-US" altLang="ko-KR" sz="2800" b="1" dirty="0">
                <a:solidFill>
                  <a:srgbClr val="0039F6"/>
                </a:solidFill>
                <a:highlight>
                  <a:srgbClr val="FFFF00"/>
                </a:highlight>
                <a:ea typeface="맑은 고딕" panose="020B0503020000020004" pitchFamily="50" charset="-127"/>
                <a:sym typeface="맑은 고딕" panose="020B0503020000020004" pitchFamily="50" charset="-127"/>
              </a:rPr>
              <a:t>Pseudo Row Activation </a:t>
            </a:r>
            <a:r>
              <a:rPr lang="en-US" altLang="ko-KR" sz="2800" dirty="0">
                <a:solidFill>
                  <a:srgbClr val="000000"/>
                </a:solidFill>
                <a:highlight>
                  <a:srgbClr val="FFFF00"/>
                </a:highlight>
                <a:ea typeface="맑은 고딕" panose="020B0503020000020004" pitchFamily="50" charset="-127"/>
                <a:sym typeface="맑은 고딕" panose="020B0503020000020004" pitchFamily="50" charset="-127"/>
              </a:rPr>
              <a:t>and </a:t>
            </a:r>
            <a:r>
              <a:rPr lang="en-US" altLang="ko-KR" sz="2800" b="1" dirty="0">
                <a:solidFill>
                  <a:srgbClr val="0039F6"/>
                </a:solidFill>
                <a:highlight>
                  <a:srgbClr val="FFFF00"/>
                </a:highlight>
                <a:ea typeface="맑은 고딕" panose="020B0503020000020004" pitchFamily="50" charset="-127"/>
                <a:sym typeface="맑은 고딕" panose="020B0503020000020004" pitchFamily="50" charset="-127"/>
              </a:rPr>
              <a:t>Direct Write</a:t>
            </a:r>
          </a:p>
        </p:txBody>
      </p:sp>
    </p:spTree>
    <p:extLst>
      <p:ext uri="{BB962C8B-B14F-4D97-AF65-F5344CB8AC3E}">
        <p14:creationId xmlns:p14="http://schemas.microsoft.com/office/powerpoint/2010/main" val="21298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B2A7940-1D17-7269-998A-CA71C33AB34E}"/>
              </a:ext>
            </a:extLst>
          </p:cNvPr>
          <p:cNvSpPr/>
          <p:nvPr/>
        </p:nvSpPr>
        <p:spPr>
          <a:xfrm>
            <a:off x="8682210" y="6124074"/>
            <a:ext cx="3293180" cy="597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F35FBF93-2676-4C42-82C7-32312DC7BF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6238" y="2159000"/>
            <a:ext cx="11518900" cy="1773238"/>
          </a:xfrm>
        </p:spPr>
        <p:txBody>
          <a:bodyPr/>
          <a:lstStyle/>
          <a:p>
            <a:r>
              <a:rPr lang="en-US" altLang="ko-KR" sz="4000" b="1" dirty="0"/>
              <a:t>Don’t Open Row</a:t>
            </a:r>
            <a:r>
              <a:rPr lang="en-US" altLang="ko-KR" sz="4000" dirty="0"/>
              <a:t>: Rethinking </a:t>
            </a:r>
            <a:br>
              <a:rPr lang="en-US" altLang="ko-KR" sz="4000" dirty="0"/>
            </a:br>
            <a:r>
              <a:rPr lang="en-US" altLang="ko-KR" sz="4000" dirty="0"/>
              <a:t>Row Buffer Policy for Improving </a:t>
            </a:r>
            <a:br>
              <a:rPr lang="en-US" altLang="ko-KR" sz="4000" dirty="0"/>
            </a:br>
            <a:r>
              <a:rPr lang="en-US" altLang="ko-KR" sz="4000" dirty="0"/>
              <a:t>Performance of Non-Volatile Memories</a:t>
            </a:r>
            <a:endParaRPr lang="en-US" altLang="en-US" sz="4000" dirty="0"/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16EBA736-24DD-4D4B-B679-1D6956582E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71703"/>
            <a:ext cx="9144000" cy="1232172"/>
          </a:xfrm>
        </p:spPr>
        <p:txBody>
          <a:bodyPr/>
          <a:lstStyle/>
          <a:p>
            <a:r>
              <a:rPr lang="en-US" altLang="ko-KR" b="1" dirty="0" err="1"/>
              <a:t>Yongho</a:t>
            </a:r>
            <a:r>
              <a:rPr lang="en-US" altLang="ko-KR" b="1" dirty="0"/>
              <a:t> Lee</a:t>
            </a:r>
            <a:r>
              <a:rPr lang="en-US" altLang="ko-KR" dirty="0"/>
              <a:t>, </a:t>
            </a:r>
            <a:r>
              <a:rPr lang="en-US" altLang="ko-KR" dirty="0" err="1"/>
              <a:t>Osang</a:t>
            </a:r>
            <a:r>
              <a:rPr lang="en-US" altLang="ko-KR" dirty="0"/>
              <a:t> Kwon and </a:t>
            </a:r>
            <a:r>
              <a:rPr lang="en-US" altLang="ko-KR" dirty="0" err="1"/>
              <a:t>Seokin</a:t>
            </a:r>
            <a:r>
              <a:rPr lang="en-US" altLang="ko-KR" dirty="0"/>
              <a:t> Hong</a:t>
            </a:r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8B57EA-05CF-7917-C6FB-471BC6358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462" y="6178641"/>
            <a:ext cx="3132676" cy="4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38ED563-73E4-2C48-BA1B-C40964BDB5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58" t="19343" r="5596" b="20420"/>
          <a:stretch/>
        </p:blipFill>
        <p:spPr>
          <a:xfrm>
            <a:off x="184527" y="6023288"/>
            <a:ext cx="2853130" cy="6722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Pseudo Row Activation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07" y="1825625"/>
            <a:ext cx="11879262" cy="3071813"/>
          </a:xfrm>
        </p:spPr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Conventional row activation (ACT)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The entire PCM cells of the target row are connected to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bitlines</a:t>
            </a: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Fetch the data stored in the target row into the row buffer</a:t>
            </a:r>
          </a:p>
          <a:p>
            <a:pPr lvl="1"/>
            <a:r>
              <a:rPr lang="en-US" altLang="ko-KR" dirty="0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Fetching the data accounts for the majority of row activation latency.</a:t>
            </a:r>
          </a:p>
          <a:p>
            <a:endParaRPr lang="en-US" altLang="ko-KR" dirty="0">
              <a:solidFill>
                <a:srgbClr val="0039F6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4C619-266A-E34E-6A82-D530C980F8FD}"/>
              </a:ext>
            </a:extLst>
          </p:cNvPr>
          <p:cNvSpPr txBox="1"/>
          <p:nvPr/>
        </p:nvSpPr>
        <p:spPr>
          <a:xfrm>
            <a:off x="9217153" y="104062"/>
            <a:ext cx="2974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Write-Around PCM System</a:t>
            </a:r>
            <a:endParaRPr lang="en-KR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F98EE0F-12D3-119C-CFC3-FF40D5E08A59}"/>
              </a:ext>
            </a:extLst>
          </p:cNvPr>
          <p:cNvSpPr/>
          <p:nvPr/>
        </p:nvSpPr>
        <p:spPr>
          <a:xfrm>
            <a:off x="5082404" y="1598284"/>
            <a:ext cx="2510350" cy="15516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360EC84-B6EC-1B1E-93E0-7F88E6A519A2}"/>
              </a:ext>
            </a:extLst>
          </p:cNvPr>
          <p:cNvCxnSpPr>
            <a:cxnSpLocks/>
          </p:cNvCxnSpPr>
          <p:nvPr/>
        </p:nvCxnSpPr>
        <p:spPr>
          <a:xfrm>
            <a:off x="5493649" y="1606580"/>
            <a:ext cx="0" cy="21023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0BA85AC-DBB0-26EB-6C83-E6990962C224}"/>
              </a:ext>
            </a:extLst>
          </p:cNvPr>
          <p:cNvSpPr/>
          <p:nvPr/>
        </p:nvSpPr>
        <p:spPr>
          <a:xfrm>
            <a:off x="4862965" y="1775157"/>
            <a:ext cx="2510350" cy="15516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EBE34C8-D41A-83E8-0328-0BFDC3E66603}"/>
              </a:ext>
            </a:extLst>
          </p:cNvPr>
          <p:cNvCxnSpPr>
            <a:cxnSpLocks/>
          </p:cNvCxnSpPr>
          <p:nvPr/>
        </p:nvCxnSpPr>
        <p:spPr>
          <a:xfrm>
            <a:off x="5246725" y="1775162"/>
            <a:ext cx="0" cy="19255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B1B32FD-5475-AAE2-71FC-8598FFA9B682}"/>
              </a:ext>
            </a:extLst>
          </p:cNvPr>
          <p:cNvSpPr/>
          <p:nvPr/>
        </p:nvSpPr>
        <p:spPr>
          <a:xfrm>
            <a:off x="4625974" y="1956054"/>
            <a:ext cx="2510350" cy="15516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3" name="사다리꼴 12">
            <a:extLst>
              <a:ext uri="{FF2B5EF4-FFF2-40B4-BE49-F238E27FC236}">
                <a16:creationId xmlns:a16="http://schemas.microsoft.com/office/drawing/2014/main" id="{9B766862-689C-E72B-0D0B-DC6030CB99E5}"/>
              </a:ext>
            </a:extLst>
          </p:cNvPr>
          <p:cNvSpPr/>
          <p:nvPr/>
        </p:nvSpPr>
        <p:spPr>
          <a:xfrm rot="16200000">
            <a:off x="3507069" y="2502926"/>
            <a:ext cx="1551672" cy="457929"/>
          </a:xfrm>
          <a:prstGeom prst="trapezoid">
            <a:avLst>
              <a:gd name="adj" fmla="val 640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row-decoder</a:t>
            </a: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6DECB1D2-1EC6-D8BA-2EF3-6C0472856954}"/>
              </a:ext>
            </a:extLst>
          </p:cNvPr>
          <p:cNvCxnSpPr>
            <a:cxnSpLocks/>
            <a:endCxn id="13" idx="0"/>
          </p:cNvCxnSpPr>
          <p:nvPr/>
        </p:nvCxnSpPr>
        <p:spPr>
          <a:xfrm rot="5400000" flipH="1" flipV="1">
            <a:off x="3398437" y="3125569"/>
            <a:ext cx="1049182" cy="261825"/>
          </a:xfrm>
          <a:prstGeom prst="bentConnector4">
            <a:avLst>
              <a:gd name="adj1" fmla="val 240"/>
              <a:gd name="adj2" fmla="val 1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A1811F-6865-8866-988E-FCB9714C1C04}"/>
              </a:ext>
            </a:extLst>
          </p:cNvPr>
          <p:cNvSpPr txBox="1"/>
          <p:nvPr/>
        </p:nvSpPr>
        <p:spPr>
          <a:xfrm rot="10800000">
            <a:off x="3712299" y="2984867"/>
            <a:ext cx="436402" cy="10192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/>
              <a:t>row-</a:t>
            </a:r>
            <a:r>
              <a:rPr lang="en-US" altLang="ko-KR" sz="1636" dirty="0" err="1"/>
              <a:t>addr</a:t>
            </a:r>
            <a:endParaRPr lang="ko-KR" altLang="en-US" sz="1636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A54F02DB-EAE7-E1BE-7218-340CFD0747AF}"/>
              </a:ext>
            </a:extLst>
          </p:cNvPr>
          <p:cNvCxnSpPr>
            <a:cxnSpLocks/>
          </p:cNvCxnSpPr>
          <p:nvPr/>
        </p:nvCxnSpPr>
        <p:spPr>
          <a:xfrm>
            <a:off x="4511873" y="2607268"/>
            <a:ext cx="2624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95CADC3-34A9-163E-6C0F-192FFF0A1979}"/>
              </a:ext>
            </a:extLst>
          </p:cNvPr>
          <p:cNvGrpSpPr/>
          <p:nvPr/>
        </p:nvGrpSpPr>
        <p:grpSpPr>
          <a:xfrm>
            <a:off x="4511869" y="2140974"/>
            <a:ext cx="243099" cy="1157722"/>
            <a:chOff x="1259631" y="1037693"/>
            <a:chExt cx="369395" cy="1329825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BC2A8E-B23C-28D5-2228-837870BAE5E0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037693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63381A30-07F1-D928-8799-B78A8A9600A3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305505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93E04663-05D9-A593-1F4C-770CC7AA0467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83189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4F124197-70BC-1AFC-978A-A4CA49F8EE21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099706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3C31063F-E99F-6CA1-765E-C56EB3D09027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367518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4CAA76C-6242-DB07-BF5D-4B5B3215D540}"/>
              </a:ext>
            </a:extLst>
          </p:cNvPr>
          <p:cNvSpPr/>
          <p:nvPr/>
        </p:nvSpPr>
        <p:spPr>
          <a:xfrm>
            <a:off x="4625973" y="3700672"/>
            <a:ext cx="2510348" cy="2733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/>
              <a:t>row-buffer</a:t>
            </a:r>
            <a:endParaRPr lang="ko-KR" altLang="en-US" sz="1636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E4FB8-6A9F-F72D-DDB1-1DD4112A9A8B}"/>
              </a:ext>
            </a:extLst>
          </p:cNvPr>
          <p:cNvSpPr txBox="1"/>
          <p:nvPr/>
        </p:nvSpPr>
        <p:spPr>
          <a:xfrm rot="16200000">
            <a:off x="5245329" y="1978999"/>
            <a:ext cx="393619" cy="8834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 err="1"/>
              <a:t>wordline</a:t>
            </a:r>
            <a:endParaRPr lang="ko-KR" altLang="en-US" sz="163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BDB579-9369-E39E-37D1-0DEA645F4BA6}"/>
              </a:ext>
            </a:extLst>
          </p:cNvPr>
          <p:cNvSpPr txBox="1"/>
          <p:nvPr/>
        </p:nvSpPr>
        <p:spPr>
          <a:xfrm>
            <a:off x="4950542" y="2740969"/>
            <a:ext cx="436402" cy="748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 err="1"/>
              <a:t>bitline</a:t>
            </a:r>
            <a:endParaRPr lang="ko-KR" altLang="en-US" sz="1636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C1CE80B0-8641-3DA9-1701-83F903B9F60E}"/>
              </a:ext>
            </a:extLst>
          </p:cNvPr>
          <p:cNvCxnSpPr>
            <a:cxnSpLocks/>
          </p:cNvCxnSpPr>
          <p:nvPr/>
        </p:nvCxnSpPr>
        <p:spPr>
          <a:xfrm>
            <a:off x="4991956" y="1956052"/>
            <a:ext cx="0" cy="17446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1F45480-3E45-3C75-8170-FAF9158643BE}"/>
              </a:ext>
            </a:extLst>
          </p:cNvPr>
          <p:cNvCxnSpPr>
            <a:cxnSpLocks/>
          </p:cNvCxnSpPr>
          <p:nvPr/>
        </p:nvCxnSpPr>
        <p:spPr>
          <a:xfrm>
            <a:off x="6216673" y="3507723"/>
            <a:ext cx="1920" cy="192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B8EB0EF-534B-BAE5-7FCF-54D2331929C0}"/>
              </a:ext>
            </a:extLst>
          </p:cNvPr>
          <p:cNvCxnSpPr>
            <a:cxnSpLocks/>
          </p:cNvCxnSpPr>
          <p:nvPr/>
        </p:nvCxnSpPr>
        <p:spPr>
          <a:xfrm>
            <a:off x="6447656" y="3506892"/>
            <a:ext cx="1920" cy="192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2A328DD-1F29-6BC2-9199-7452C3CEE7A1}"/>
              </a:ext>
            </a:extLst>
          </p:cNvPr>
          <p:cNvCxnSpPr>
            <a:cxnSpLocks/>
          </p:cNvCxnSpPr>
          <p:nvPr/>
        </p:nvCxnSpPr>
        <p:spPr>
          <a:xfrm>
            <a:off x="6683330" y="3511187"/>
            <a:ext cx="1920" cy="192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B67E44B-95F0-D8EB-4F00-386609E2871E}"/>
              </a:ext>
            </a:extLst>
          </p:cNvPr>
          <p:cNvCxnSpPr>
            <a:cxnSpLocks/>
          </p:cNvCxnSpPr>
          <p:nvPr/>
        </p:nvCxnSpPr>
        <p:spPr>
          <a:xfrm>
            <a:off x="5738345" y="3511187"/>
            <a:ext cx="1920" cy="192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FD8A0AF8-4F4B-FC2E-9663-C8ACF81894CB}"/>
              </a:ext>
            </a:extLst>
          </p:cNvPr>
          <p:cNvCxnSpPr>
            <a:cxnSpLocks/>
          </p:cNvCxnSpPr>
          <p:nvPr/>
        </p:nvCxnSpPr>
        <p:spPr>
          <a:xfrm>
            <a:off x="5975252" y="3512020"/>
            <a:ext cx="1920" cy="192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4C4C53DC-CCB2-58E8-E0C6-D68947F3FA94}"/>
              </a:ext>
            </a:extLst>
          </p:cNvPr>
          <p:cNvSpPr/>
          <p:nvPr/>
        </p:nvSpPr>
        <p:spPr>
          <a:xfrm>
            <a:off x="4643527" y="2559032"/>
            <a:ext cx="2492798" cy="10452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A142FFF0-0816-5420-3F05-74E992BFD722}"/>
              </a:ext>
            </a:extLst>
          </p:cNvPr>
          <p:cNvSpPr/>
          <p:nvPr/>
        </p:nvSpPr>
        <p:spPr>
          <a:xfrm>
            <a:off x="4920272" y="2549588"/>
            <a:ext cx="131868" cy="12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/>
          </a:p>
        </p:txBody>
      </p:sp>
      <p:sp>
        <p:nvSpPr>
          <p:cNvPr id="34" name="화살표: 아래쪽 33">
            <a:extLst>
              <a:ext uri="{FF2B5EF4-FFF2-40B4-BE49-F238E27FC236}">
                <a16:creationId xmlns:a16="http://schemas.microsoft.com/office/drawing/2014/main" id="{F45F427A-259B-833C-AF21-37F7D377F103}"/>
              </a:ext>
            </a:extLst>
          </p:cNvPr>
          <p:cNvSpPr/>
          <p:nvPr/>
        </p:nvSpPr>
        <p:spPr>
          <a:xfrm>
            <a:off x="5294802" y="2883593"/>
            <a:ext cx="1603888" cy="563839"/>
          </a:xfrm>
          <a:prstGeom prst="downArrow">
            <a:avLst>
              <a:gd name="adj1" fmla="val 60092"/>
              <a:gd name="adj2" fmla="val 6568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ko-KR" dirty="0"/>
              <a:t>Data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D6F147-8F72-21C6-860A-971F66910D9D}"/>
              </a:ext>
            </a:extLst>
          </p:cNvPr>
          <p:cNvSpPr txBox="1"/>
          <p:nvPr/>
        </p:nvSpPr>
        <p:spPr>
          <a:xfrm rot="16200000">
            <a:off x="5938879" y="2139804"/>
            <a:ext cx="393619" cy="12246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/>
              <a:t>row activate</a:t>
            </a:r>
            <a:endParaRPr lang="ko-KR" altLang="en-US" sz="1636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D453F7-8A78-B4FF-E651-CAEBE97C73B0}"/>
              </a:ext>
            </a:extLst>
          </p:cNvPr>
          <p:cNvSpPr txBox="1"/>
          <p:nvPr/>
        </p:nvSpPr>
        <p:spPr>
          <a:xfrm>
            <a:off x="3140827" y="1524126"/>
            <a:ext cx="1209462" cy="33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7.5ns(13%)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7C4BA5-DDEA-4371-15DD-22D6730D4869}"/>
              </a:ext>
            </a:extLst>
          </p:cNvPr>
          <p:cNvSpPr txBox="1"/>
          <p:nvPr/>
        </p:nvSpPr>
        <p:spPr>
          <a:xfrm>
            <a:off x="7358524" y="3382306"/>
            <a:ext cx="1447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48ns(87%)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885576D4-92FA-2C2A-BF34-215A88F6FCCB}"/>
              </a:ext>
            </a:extLst>
          </p:cNvPr>
          <p:cNvCxnSpPr>
            <a:cxnSpLocks/>
            <a:stCxn id="34" idx="2"/>
            <a:endCxn id="37" idx="1"/>
          </p:cNvCxnSpPr>
          <p:nvPr/>
        </p:nvCxnSpPr>
        <p:spPr>
          <a:xfrm rot="16200000" flipH="1">
            <a:off x="6667865" y="2876313"/>
            <a:ext cx="119540" cy="126177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1A403C8-83BD-4FFF-B2D6-4CA68DD0BFB6}"/>
              </a:ext>
            </a:extLst>
          </p:cNvPr>
          <p:cNvSpPr txBox="1"/>
          <p:nvPr/>
        </p:nvSpPr>
        <p:spPr>
          <a:xfrm>
            <a:off x="6055521" y="2118881"/>
            <a:ext cx="1150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open row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393B445A-A686-C74F-8687-BE9B7D96D81B}"/>
              </a:ext>
            </a:extLst>
          </p:cNvPr>
          <p:cNvCxnSpPr>
            <a:cxnSpLocks/>
            <a:stCxn id="32" idx="0"/>
            <a:endCxn id="39" idx="1"/>
          </p:cNvCxnSpPr>
          <p:nvPr/>
        </p:nvCxnSpPr>
        <p:spPr>
          <a:xfrm rot="5400000" flipH="1" flipV="1">
            <a:off x="5844981" y="2348493"/>
            <a:ext cx="255485" cy="165595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연결선: 꺾임 47">
            <a:extLst>
              <a:ext uri="{FF2B5EF4-FFF2-40B4-BE49-F238E27FC236}">
                <a16:creationId xmlns:a16="http://schemas.microsoft.com/office/drawing/2014/main" id="{CC8746B3-C3DD-2B6E-C7FE-2EA4AE5488CC}"/>
              </a:ext>
            </a:extLst>
          </p:cNvPr>
          <p:cNvCxnSpPr>
            <a:stCxn id="36" idx="2"/>
            <a:endCxn id="13" idx="3"/>
          </p:cNvCxnSpPr>
          <p:nvPr/>
        </p:nvCxnSpPr>
        <p:spPr>
          <a:xfrm rot="16200000" flipH="1">
            <a:off x="3891534" y="1711274"/>
            <a:ext cx="245396" cy="537348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/>
      <p:bldP spid="36" grpId="0"/>
      <p:bldP spid="37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Pseudo Row Activation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Pseudo row activation (P-ACT)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Does not fetch the data stored in the target row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Just drives the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wordline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of the target row</a:t>
            </a:r>
          </a:p>
          <a:p>
            <a:pPr lvl="1"/>
            <a:r>
              <a:rPr lang="en-US" altLang="ko-KR" dirty="0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P-ACT reduces the row activation latency by 87%</a:t>
            </a: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0B016-31AA-CF74-328E-DC37BCEA183A}"/>
              </a:ext>
            </a:extLst>
          </p:cNvPr>
          <p:cNvSpPr txBox="1"/>
          <p:nvPr/>
        </p:nvSpPr>
        <p:spPr>
          <a:xfrm>
            <a:off x="9217153" y="104062"/>
            <a:ext cx="2974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Write-Around PCM System</a:t>
            </a:r>
            <a:endParaRPr lang="en-KR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0DCA81C-F7D1-BB7D-DD7F-4609BFDE87D1}"/>
              </a:ext>
            </a:extLst>
          </p:cNvPr>
          <p:cNvSpPr/>
          <p:nvPr/>
        </p:nvSpPr>
        <p:spPr>
          <a:xfrm>
            <a:off x="5095624" y="1603521"/>
            <a:ext cx="2528551" cy="15512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1DB5829-F2E1-EA75-5082-51197A0EB173}"/>
              </a:ext>
            </a:extLst>
          </p:cNvPr>
          <p:cNvSpPr/>
          <p:nvPr/>
        </p:nvSpPr>
        <p:spPr>
          <a:xfrm>
            <a:off x="4874593" y="1780342"/>
            <a:ext cx="2528551" cy="15512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6713527-3825-3F8F-76EF-AC9FFD977174}"/>
              </a:ext>
            </a:extLst>
          </p:cNvPr>
          <p:cNvSpPr/>
          <p:nvPr/>
        </p:nvSpPr>
        <p:spPr>
          <a:xfrm>
            <a:off x="4635885" y="1961187"/>
            <a:ext cx="2528551" cy="15512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 dirty="0"/>
          </a:p>
        </p:txBody>
      </p:sp>
      <p:sp>
        <p:nvSpPr>
          <p:cNvPr id="12" name="사다리꼴 11">
            <a:extLst>
              <a:ext uri="{FF2B5EF4-FFF2-40B4-BE49-F238E27FC236}">
                <a16:creationId xmlns:a16="http://schemas.microsoft.com/office/drawing/2014/main" id="{4E45F053-A88D-9FA3-05DB-8C0D629178B2}"/>
              </a:ext>
            </a:extLst>
          </p:cNvPr>
          <p:cNvSpPr/>
          <p:nvPr/>
        </p:nvSpPr>
        <p:spPr>
          <a:xfrm rot="16200000">
            <a:off x="3507160" y="2498743"/>
            <a:ext cx="1591744" cy="460623"/>
          </a:xfrm>
          <a:prstGeom prst="trapezoid">
            <a:avLst>
              <a:gd name="adj" fmla="val 640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row-decoder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4C8E42EB-C00B-B0DC-C65D-A206D53A77D0}"/>
              </a:ext>
            </a:extLst>
          </p:cNvPr>
          <p:cNvCxnSpPr>
            <a:cxnSpLocks/>
          </p:cNvCxnSpPr>
          <p:nvPr/>
        </p:nvCxnSpPr>
        <p:spPr>
          <a:xfrm>
            <a:off x="4520953" y="2612208"/>
            <a:ext cx="26434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20D5A5D-180D-ED6C-145C-8F8A649054FF}"/>
              </a:ext>
            </a:extLst>
          </p:cNvPr>
          <p:cNvGrpSpPr/>
          <p:nvPr/>
        </p:nvGrpSpPr>
        <p:grpSpPr>
          <a:xfrm>
            <a:off x="4520953" y="2146047"/>
            <a:ext cx="244862" cy="1157388"/>
            <a:chOff x="1259631" y="1037693"/>
            <a:chExt cx="369395" cy="132982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9EFEEF50-2AA5-1114-A67A-EEA7288F96C3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037693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97915A1C-26E0-390C-2BDB-4072B97CEEE9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305505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C9085B88-8FD6-C599-7CB0-A68F1FE2A0C6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83189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ED12BE5E-5833-765E-7F95-DCC418843386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099706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EE998D3C-D352-2860-F5BB-F7550A22D7AD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367518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AA86A3A-EF50-EEE4-66B7-97FB336ACE60}"/>
              </a:ext>
            </a:extLst>
          </p:cNvPr>
          <p:cNvSpPr/>
          <p:nvPr/>
        </p:nvSpPr>
        <p:spPr>
          <a:xfrm>
            <a:off x="4635889" y="3707709"/>
            <a:ext cx="2528549" cy="2732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5" dirty="0">
                <a:solidFill>
                  <a:schemeClr val="tx1"/>
                </a:solidFill>
              </a:rPr>
              <a:t>row-buffer</a:t>
            </a:r>
            <a:endParaRPr lang="ko-KR" altLang="en-US" sz="1635" dirty="0">
              <a:solidFill>
                <a:schemeClr val="tx1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A0A33AD5-B27C-4391-DE1A-5999CC4254F2}"/>
              </a:ext>
            </a:extLst>
          </p:cNvPr>
          <p:cNvSpPr/>
          <p:nvPr/>
        </p:nvSpPr>
        <p:spPr>
          <a:xfrm>
            <a:off x="4653568" y="2563988"/>
            <a:ext cx="2510872" cy="10448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A6AB9011-5164-6FB8-6D89-EA761B259E5D}"/>
              </a:ext>
            </a:extLst>
          </p:cNvPr>
          <p:cNvSpPr/>
          <p:nvPr/>
        </p:nvSpPr>
        <p:spPr>
          <a:xfrm>
            <a:off x="4929959" y="2554542"/>
            <a:ext cx="132824" cy="120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690CD4-76C3-904E-7B58-812F97AA6B32}"/>
              </a:ext>
            </a:extLst>
          </p:cNvPr>
          <p:cNvSpPr txBox="1"/>
          <p:nvPr/>
        </p:nvSpPr>
        <p:spPr>
          <a:xfrm rot="16200000">
            <a:off x="6092252" y="2148147"/>
            <a:ext cx="393389" cy="12335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5" dirty="0"/>
              <a:t>row activate</a:t>
            </a:r>
            <a:endParaRPr lang="ko-KR" altLang="en-US" sz="1635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9D7D884F-04EE-3A78-0E5D-DF8C9306FFCF}"/>
              </a:ext>
            </a:extLst>
          </p:cNvPr>
          <p:cNvCxnSpPr>
            <a:cxnSpLocks/>
          </p:cNvCxnSpPr>
          <p:nvPr/>
        </p:nvCxnSpPr>
        <p:spPr>
          <a:xfrm>
            <a:off x="4996368" y="1961180"/>
            <a:ext cx="0" cy="174411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41061F3-2337-53BA-90E6-F41B031A0D8B}"/>
              </a:ext>
            </a:extLst>
          </p:cNvPr>
          <p:cNvCxnSpPr>
            <a:cxnSpLocks/>
          </p:cNvCxnSpPr>
          <p:nvPr/>
        </p:nvCxnSpPr>
        <p:spPr>
          <a:xfrm>
            <a:off x="5259156" y="3520209"/>
            <a:ext cx="0" cy="18508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CC074493-A1D6-A22F-03C0-512F276E4219}"/>
              </a:ext>
            </a:extLst>
          </p:cNvPr>
          <p:cNvCxnSpPr>
            <a:cxnSpLocks/>
          </p:cNvCxnSpPr>
          <p:nvPr/>
        </p:nvCxnSpPr>
        <p:spPr>
          <a:xfrm>
            <a:off x="5518133" y="3520209"/>
            <a:ext cx="0" cy="18508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25AB9F6-222F-4D2F-DC19-7BEBEF25C467}"/>
              </a:ext>
            </a:extLst>
          </p:cNvPr>
          <p:cNvSpPr txBox="1"/>
          <p:nvPr/>
        </p:nvSpPr>
        <p:spPr>
          <a:xfrm>
            <a:off x="4952350" y="2757470"/>
            <a:ext cx="436273" cy="737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5" dirty="0" err="1"/>
              <a:t>bitline</a:t>
            </a:r>
            <a:endParaRPr lang="ko-KR" altLang="en-US" sz="1635" dirty="0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E644166E-4292-A21C-947C-4CADFBA1F2E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08668" y="3133715"/>
            <a:ext cx="1048878" cy="263723"/>
          </a:xfrm>
          <a:prstGeom prst="bentConnector4">
            <a:avLst>
              <a:gd name="adj1" fmla="val 240"/>
              <a:gd name="adj2" fmla="val 1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C00939-9B80-1F7F-6218-42DAA27369EC}"/>
              </a:ext>
            </a:extLst>
          </p:cNvPr>
          <p:cNvSpPr txBox="1"/>
          <p:nvPr/>
        </p:nvSpPr>
        <p:spPr>
          <a:xfrm rot="10800000">
            <a:off x="3722432" y="2837264"/>
            <a:ext cx="436402" cy="10031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/>
              <a:t>row-</a:t>
            </a:r>
            <a:r>
              <a:rPr lang="en-US" altLang="ko-KR" sz="1636" dirty="0" err="1"/>
              <a:t>addr</a:t>
            </a:r>
            <a:endParaRPr lang="ko-KR" altLang="en-US" sz="1636" dirty="0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65CF4B0-F2C7-4B21-0990-73BBD78CF6D7}"/>
              </a:ext>
            </a:extLst>
          </p:cNvPr>
          <p:cNvCxnSpPr>
            <a:cxnSpLocks/>
          </p:cNvCxnSpPr>
          <p:nvPr/>
        </p:nvCxnSpPr>
        <p:spPr>
          <a:xfrm>
            <a:off x="6243382" y="3516746"/>
            <a:ext cx="1934" cy="19289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56D1EB7C-446A-D678-6969-BC4B43035811}"/>
              </a:ext>
            </a:extLst>
          </p:cNvPr>
          <p:cNvCxnSpPr>
            <a:cxnSpLocks/>
          </p:cNvCxnSpPr>
          <p:nvPr/>
        </p:nvCxnSpPr>
        <p:spPr>
          <a:xfrm>
            <a:off x="6476040" y="3515915"/>
            <a:ext cx="1934" cy="19289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7F89C457-9A8D-9EF4-DD60-F64C87BEE574}"/>
              </a:ext>
            </a:extLst>
          </p:cNvPr>
          <p:cNvCxnSpPr>
            <a:cxnSpLocks/>
          </p:cNvCxnSpPr>
          <p:nvPr/>
        </p:nvCxnSpPr>
        <p:spPr>
          <a:xfrm>
            <a:off x="6713422" y="3520209"/>
            <a:ext cx="1934" cy="19289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1A788153-4633-B007-50A0-D3C658DF1F89}"/>
              </a:ext>
            </a:extLst>
          </p:cNvPr>
          <p:cNvCxnSpPr>
            <a:cxnSpLocks/>
          </p:cNvCxnSpPr>
          <p:nvPr/>
        </p:nvCxnSpPr>
        <p:spPr>
          <a:xfrm>
            <a:off x="5761586" y="3520209"/>
            <a:ext cx="1934" cy="19289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B574AB22-FC9C-7DBA-6217-1480253BFA51}"/>
              </a:ext>
            </a:extLst>
          </p:cNvPr>
          <p:cNvCxnSpPr>
            <a:cxnSpLocks/>
          </p:cNvCxnSpPr>
          <p:nvPr/>
        </p:nvCxnSpPr>
        <p:spPr>
          <a:xfrm>
            <a:off x="6000211" y="3521041"/>
            <a:ext cx="1934" cy="19289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546F8038-4009-328D-04C4-9733A970AD60}"/>
              </a:ext>
            </a:extLst>
          </p:cNvPr>
          <p:cNvCxnSpPr>
            <a:cxnSpLocks/>
          </p:cNvCxnSpPr>
          <p:nvPr/>
        </p:nvCxnSpPr>
        <p:spPr>
          <a:xfrm>
            <a:off x="5518133" y="1595628"/>
            <a:ext cx="0" cy="184712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637E9312-DD78-7F29-1107-A807A8FE3904}"/>
              </a:ext>
            </a:extLst>
          </p:cNvPr>
          <p:cNvCxnSpPr>
            <a:cxnSpLocks/>
          </p:cNvCxnSpPr>
          <p:nvPr/>
        </p:nvCxnSpPr>
        <p:spPr>
          <a:xfrm>
            <a:off x="5259156" y="1785144"/>
            <a:ext cx="0" cy="1760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4680552-B611-6A6A-7D15-0F1E63660D17}"/>
              </a:ext>
            </a:extLst>
          </p:cNvPr>
          <p:cNvSpPr txBox="1"/>
          <p:nvPr/>
        </p:nvSpPr>
        <p:spPr>
          <a:xfrm rot="16200000">
            <a:off x="5262641" y="1980850"/>
            <a:ext cx="393505" cy="8898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 err="1"/>
              <a:t>wordline</a:t>
            </a:r>
            <a:endParaRPr lang="ko-KR" altLang="en-US" sz="163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25C7D0-1545-F34F-0C72-8DEC84B3BFB2}"/>
              </a:ext>
            </a:extLst>
          </p:cNvPr>
          <p:cNvSpPr txBox="1"/>
          <p:nvPr/>
        </p:nvSpPr>
        <p:spPr>
          <a:xfrm>
            <a:off x="6062291" y="1970143"/>
            <a:ext cx="1150798" cy="50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ko-KR" dirty="0">
                <a:solidFill>
                  <a:srgbClr val="C00000"/>
                </a:solidFill>
              </a:rPr>
              <a:t>pseudo-</a:t>
            </a:r>
          </a:p>
          <a:p>
            <a:pPr algn="ctr">
              <a:lnSpc>
                <a:spcPts val="1600"/>
              </a:lnSpc>
            </a:pPr>
            <a:r>
              <a:rPr lang="en-US" altLang="ko-KR" dirty="0">
                <a:solidFill>
                  <a:srgbClr val="C00000"/>
                </a:solidFill>
              </a:rPr>
              <a:t>open row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7E19FEB6-3773-3739-7742-E26A777CA98C}"/>
              </a:ext>
            </a:extLst>
          </p:cNvPr>
          <p:cNvCxnSpPr>
            <a:cxnSpLocks/>
            <a:stCxn id="21" idx="0"/>
            <a:endCxn id="39" idx="1"/>
          </p:cNvCxnSpPr>
          <p:nvPr/>
        </p:nvCxnSpPr>
        <p:spPr>
          <a:xfrm rot="5400000" flipH="1" flipV="1">
            <a:off x="5814721" y="2316419"/>
            <a:ext cx="341853" cy="153287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B02D90A-50B9-9A25-F51D-60768E1A0147}"/>
              </a:ext>
            </a:extLst>
          </p:cNvPr>
          <p:cNvSpPr txBox="1"/>
          <p:nvPr/>
        </p:nvSpPr>
        <p:spPr>
          <a:xfrm>
            <a:off x="3140827" y="1524126"/>
            <a:ext cx="1209462" cy="33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7.5ns(13%)</a:t>
            </a:r>
          </a:p>
        </p:txBody>
      </p: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97455687-2A66-20EA-D3CD-01114F140A94}"/>
              </a:ext>
            </a:extLst>
          </p:cNvPr>
          <p:cNvCxnSpPr>
            <a:cxnSpLocks/>
            <a:stCxn id="48" idx="2"/>
            <a:endCxn id="12" idx="3"/>
          </p:cNvCxnSpPr>
          <p:nvPr/>
        </p:nvCxnSpPr>
        <p:spPr>
          <a:xfrm rot="16200000" flipH="1">
            <a:off x="3912601" y="1690206"/>
            <a:ext cx="223388" cy="557475"/>
          </a:xfrm>
          <a:prstGeom prst="bentConnector3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8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39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Direct Write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13" name="내용 개체 틀 1">
            <a:extLst>
              <a:ext uri="{FF2B5EF4-FFF2-40B4-BE49-F238E27FC236}">
                <a16:creationId xmlns:a16="http://schemas.microsoft.com/office/drawing/2014/main" id="{AB48A3CE-DAA1-3E61-5B6C-7E92A61B99EE}"/>
              </a:ext>
            </a:extLst>
          </p:cNvPr>
          <p:cNvSpPr txBox="1">
            <a:spLocks/>
          </p:cNvSpPr>
          <p:nvPr/>
        </p:nvSpPr>
        <p:spPr bwMode="auto">
          <a:xfrm>
            <a:off x="306388" y="2051177"/>
            <a:ext cx="118792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Writes data directly to the pseudo-open row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PCM cells of the pseudo-open row are connected to the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bitlines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So, data can be written directly to the pseudo-open row by injecting proper write pulses to the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bitlines</a:t>
            </a: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2DD23-DDC5-3170-0C66-5DCE33A1E7EC}"/>
              </a:ext>
            </a:extLst>
          </p:cNvPr>
          <p:cNvSpPr txBox="1"/>
          <p:nvPr/>
        </p:nvSpPr>
        <p:spPr>
          <a:xfrm>
            <a:off x="9217153" y="104062"/>
            <a:ext cx="2974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Write-Around PCM System</a:t>
            </a:r>
            <a:endParaRPr lang="en-KR" dirty="0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B5CE3268-2CF7-237E-5793-C22AFAE11C14}"/>
              </a:ext>
            </a:extLst>
          </p:cNvPr>
          <p:cNvSpPr/>
          <p:nvPr/>
        </p:nvSpPr>
        <p:spPr>
          <a:xfrm>
            <a:off x="5089060" y="1406544"/>
            <a:ext cx="2530229" cy="15568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 dirty="0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0FBF93E-B435-F013-ED35-05D545AAFA0D}"/>
              </a:ext>
            </a:extLst>
          </p:cNvPr>
          <p:cNvSpPr/>
          <p:nvPr/>
        </p:nvSpPr>
        <p:spPr>
          <a:xfrm>
            <a:off x="4867883" y="1584003"/>
            <a:ext cx="2530229" cy="15568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 dirty="0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2F7596FF-A0BA-786D-420E-FAD1AE8BEFD1}"/>
              </a:ext>
            </a:extLst>
          </p:cNvPr>
          <p:cNvSpPr/>
          <p:nvPr/>
        </p:nvSpPr>
        <p:spPr>
          <a:xfrm>
            <a:off x="4629016" y="1765499"/>
            <a:ext cx="2530229" cy="15568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 dirty="0"/>
          </a:p>
        </p:txBody>
      </p:sp>
      <p:sp>
        <p:nvSpPr>
          <p:cNvPr id="75" name="사다리꼴 74">
            <a:extLst>
              <a:ext uri="{FF2B5EF4-FFF2-40B4-BE49-F238E27FC236}">
                <a16:creationId xmlns:a16="http://schemas.microsoft.com/office/drawing/2014/main" id="{E2247CF0-990D-2CEA-BF83-125BE8090DB9}"/>
              </a:ext>
            </a:extLst>
          </p:cNvPr>
          <p:cNvSpPr/>
          <p:nvPr/>
        </p:nvSpPr>
        <p:spPr>
          <a:xfrm rot="16200000">
            <a:off x="3517535" y="2313435"/>
            <a:ext cx="1556812" cy="460928"/>
          </a:xfrm>
          <a:prstGeom prst="trapezoid">
            <a:avLst>
              <a:gd name="adj" fmla="val 640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row-decoder</a:t>
            </a: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D76097E2-CE84-C6CD-5457-0333038C5354}"/>
              </a:ext>
            </a:extLst>
          </p:cNvPr>
          <p:cNvCxnSpPr>
            <a:cxnSpLocks/>
          </p:cNvCxnSpPr>
          <p:nvPr/>
        </p:nvCxnSpPr>
        <p:spPr>
          <a:xfrm>
            <a:off x="4514006" y="2418868"/>
            <a:ext cx="2645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23DDFC8D-8127-2728-FB09-8A6BAF59056E}"/>
              </a:ext>
            </a:extLst>
          </p:cNvPr>
          <p:cNvGrpSpPr/>
          <p:nvPr/>
        </p:nvGrpSpPr>
        <p:grpSpPr>
          <a:xfrm>
            <a:off x="4514008" y="1951025"/>
            <a:ext cx="245025" cy="1161558"/>
            <a:chOff x="1259631" y="1037693"/>
            <a:chExt cx="369395" cy="1329825"/>
          </a:xfrm>
        </p:grpSpPr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2C3009F8-3CA4-EF26-66C8-B4C34A448407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037693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27383232-2946-273E-ECC7-094F743148AD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305505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A12D2D28-1035-CA79-1F63-79C17934D7FA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83189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867016F1-B1F6-C088-29F9-768C96D6F059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099706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80F98366-F79A-36B3-496A-007F7852EF52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367518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B2E5AFAE-9EA4-C3CA-0C57-D1BE81C400E5}"/>
              </a:ext>
            </a:extLst>
          </p:cNvPr>
          <p:cNvSpPr txBox="1"/>
          <p:nvPr/>
        </p:nvSpPr>
        <p:spPr>
          <a:xfrm rot="16200000">
            <a:off x="5484593" y="1786483"/>
            <a:ext cx="394806" cy="8904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5" dirty="0" err="1"/>
              <a:t>wordline</a:t>
            </a:r>
            <a:endParaRPr lang="ko-KR" altLang="en-US" sz="1635" dirty="0"/>
          </a:p>
        </p:txBody>
      </p:sp>
      <p:sp>
        <p:nvSpPr>
          <p:cNvPr id="84" name="사각형: 둥근 모서리 83">
            <a:extLst>
              <a:ext uri="{FF2B5EF4-FFF2-40B4-BE49-F238E27FC236}">
                <a16:creationId xmlns:a16="http://schemas.microsoft.com/office/drawing/2014/main" id="{F13D19A1-B577-8ABA-E563-26B288B61679}"/>
              </a:ext>
            </a:extLst>
          </p:cNvPr>
          <p:cNvSpPr/>
          <p:nvPr/>
        </p:nvSpPr>
        <p:spPr>
          <a:xfrm>
            <a:off x="4646710" y="2370474"/>
            <a:ext cx="2512538" cy="1048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 dirty="0"/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6CC05DE2-D6F3-2BFA-9955-A7A316D251FE}"/>
              </a:ext>
            </a:extLst>
          </p:cNvPr>
          <p:cNvSpPr/>
          <p:nvPr/>
        </p:nvSpPr>
        <p:spPr>
          <a:xfrm>
            <a:off x="4923283" y="2360992"/>
            <a:ext cx="132912" cy="1211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1834E57-B2E4-AF0A-6B0B-88998312E0DE}"/>
              </a:ext>
            </a:extLst>
          </p:cNvPr>
          <p:cNvSpPr txBox="1"/>
          <p:nvPr/>
        </p:nvSpPr>
        <p:spPr>
          <a:xfrm rot="16200000">
            <a:off x="6023651" y="1954946"/>
            <a:ext cx="394806" cy="1234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5"/>
              <a:t>direct write</a:t>
            </a:r>
            <a:endParaRPr lang="ko-KR" altLang="en-US" sz="1635" dirty="0"/>
          </a:p>
        </p:txBody>
      </p: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B0AB2ADC-C7AB-9F90-1487-DDE206866EFE}"/>
              </a:ext>
            </a:extLst>
          </p:cNvPr>
          <p:cNvCxnSpPr>
            <a:cxnSpLocks/>
            <a:stCxn id="85" idx="4"/>
          </p:cNvCxnSpPr>
          <p:nvPr/>
        </p:nvCxnSpPr>
        <p:spPr>
          <a:xfrm>
            <a:off x="4989740" y="2482177"/>
            <a:ext cx="0" cy="100292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F146E08-D574-44E2-EA06-EC3E93C85C80}"/>
              </a:ext>
            </a:extLst>
          </p:cNvPr>
          <p:cNvSpPr txBox="1"/>
          <p:nvPr/>
        </p:nvSpPr>
        <p:spPr>
          <a:xfrm>
            <a:off x="4945977" y="2550152"/>
            <a:ext cx="436273" cy="7543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5" dirty="0" err="1"/>
              <a:t>bitline</a:t>
            </a:r>
            <a:endParaRPr lang="ko-KR" altLang="en-US" sz="1635" dirty="0"/>
          </a:p>
        </p:txBody>
      </p:sp>
      <p:cxnSp>
        <p:nvCxnSpPr>
          <p:cNvPr id="89" name="연결선: 꺾임 88">
            <a:extLst>
              <a:ext uri="{FF2B5EF4-FFF2-40B4-BE49-F238E27FC236}">
                <a16:creationId xmlns:a16="http://schemas.microsoft.com/office/drawing/2014/main" id="{F92D29A3-3A40-10BB-49B6-0203656A185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99443" y="2942642"/>
            <a:ext cx="1052658" cy="263898"/>
          </a:xfrm>
          <a:prstGeom prst="bentConnector4">
            <a:avLst>
              <a:gd name="adj1" fmla="val 240"/>
              <a:gd name="adj2" fmla="val 1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8B3AC8-C211-8993-FC87-7F84767C43D1}"/>
              </a:ext>
            </a:extLst>
          </p:cNvPr>
          <p:cNvSpPr txBox="1"/>
          <p:nvPr/>
        </p:nvSpPr>
        <p:spPr>
          <a:xfrm rot="10800000">
            <a:off x="3715102" y="2475340"/>
            <a:ext cx="436402" cy="11761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/>
              <a:t>row-</a:t>
            </a:r>
            <a:r>
              <a:rPr lang="en-US" altLang="ko-KR" sz="1636" dirty="0" err="1"/>
              <a:t>addr</a:t>
            </a:r>
            <a:endParaRPr lang="ko-KR" altLang="en-US" sz="1636" dirty="0"/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B843C522-6802-FEA1-31C6-7B5E020DD9BA}"/>
              </a:ext>
            </a:extLst>
          </p:cNvPr>
          <p:cNvSpPr/>
          <p:nvPr/>
        </p:nvSpPr>
        <p:spPr>
          <a:xfrm>
            <a:off x="4629020" y="3897981"/>
            <a:ext cx="2530227" cy="2742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5" dirty="0">
              <a:solidFill>
                <a:schemeClr val="tx1"/>
              </a:solidFill>
            </a:endParaRPr>
          </a:p>
        </p:txBody>
      </p:sp>
      <p:sp>
        <p:nvSpPr>
          <p:cNvPr id="95" name="화살표: 위쪽 94">
            <a:extLst>
              <a:ext uri="{FF2B5EF4-FFF2-40B4-BE49-F238E27FC236}">
                <a16:creationId xmlns:a16="http://schemas.microsoft.com/office/drawing/2014/main" id="{64ABAF76-FFB4-2D4C-089A-C5A2DC90EFC6}"/>
              </a:ext>
            </a:extLst>
          </p:cNvPr>
          <p:cNvSpPr/>
          <p:nvPr/>
        </p:nvSpPr>
        <p:spPr>
          <a:xfrm>
            <a:off x="5350461" y="2677906"/>
            <a:ext cx="1604659" cy="588734"/>
          </a:xfrm>
          <a:prstGeom prst="upArrow">
            <a:avLst>
              <a:gd name="adj1" fmla="val 6006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data</a:t>
            </a: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E89AA4B9-1C02-2F76-95D0-131B4DD60C0B}"/>
              </a:ext>
            </a:extLst>
          </p:cNvPr>
          <p:cNvGrpSpPr/>
          <p:nvPr/>
        </p:nvGrpSpPr>
        <p:grpSpPr>
          <a:xfrm>
            <a:off x="4989023" y="3767733"/>
            <a:ext cx="1796553" cy="123100"/>
            <a:chOff x="1503964" y="2290383"/>
            <a:chExt cx="1810084" cy="805497"/>
          </a:xfrm>
        </p:grpSpPr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6C0943CA-C69D-7588-A033-6CF6BE517C9D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22" y="2290383"/>
              <a:ext cx="0" cy="8038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6B65233D-2E90-7653-5A84-9E8E8D426286}"/>
                </a:ext>
              </a:extLst>
            </p:cNvPr>
            <p:cNvCxnSpPr>
              <a:cxnSpLocks/>
            </p:cNvCxnSpPr>
            <p:nvPr/>
          </p:nvCxnSpPr>
          <p:spPr>
            <a:xfrm>
              <a:off x="2030728" y="2290383"/>
              <a:ext cx="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98">
              <a:extLst>
                <a:ext uri="{FF2B5EF4-FFF2-40B4-BE49-F238E27FC236}">
                  <a16:creationId xmlns:a16="http://schemas.microsoft.com/office/drawing/2014/main" id="{F7CC967A-B430-E7D3-F67B-081DB0F17C3A}"/>
                </a:ext>
              </a:extLst>
            </p:cNvPr>
            <p:cNvCxnSpPr>
              <a:cxnSpLocks/>
            </p:cNvCxnSpPr>
            <p:nvPr/>
          </p:nvCxnSpPr>
          <p:spPr>
            <a:xfrm>
              <a:off x="2799024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>
              <a:extLst>
                <a:ext uri="{FF2B5EF4-FFF2-40B4-BE49-F238E27FC236}">
                  <a16:creationId xmlns:a16="http://schemas.microsoft.com/office/drawing/2014/main" id="{3D46307B-E540-B074-39B8-0AF687920509}"/>
                </a:ext>
              </a:extLst>
            </p:cNvPr>
            <p:cNvCxnSpPr>
              <a:cxnSpLocks/>
            </p:cNvCxnSpPr>
            <p:nvPr/>
          </p:nvCxnSpPr>
          <p:spPr>
            <a:xfrm>
              <a:off x="3055849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화살표 연결선 100">
              <a:extLst>
                <a:ext uri="{FF2B5EF4-FFF2-40B4-BE49-F238E27FC236}">
                  <a16:creationId xmlns:a16="http://schemas.microsoft.com/office/drawing/2014/main" id="{87449496-FD10-8DDD-FCCC-26F18B9D67D2}"/>
                </a:ext>
              </a:extLst>
            </p:cNvPr>
            <p:cNvCxnSpPr>
              <a:cxnSpLocks/>
            </p:cNvCxnSpPr>
            <p:nvPr/>
          </p:nvCxnSpPr>
          <p:spPr>
            <a:xfrm>
              <a:off x="3312098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>
              <a:extLst>
                <a:ext uri="{FF2B5EF4-FFF2-40B4-BE49-F238E27FC236}">
                  <a16:creationId xmlns:a16="http://schemas.microsoft.com/office/drawing/2014/main" id="{889A9DA1-6557-0939-48D6-E263B039B575}"/>
                </a:ext>
              </a:extLst>
            </p:cNvPr>
            <p:cNvCxnSpPr>
              <a:cxnSpLocks/>
            </p:cNvCxnSpPr>
            <p:nvPr/>
          </p:nvCxnSpPr>
          <p:spPr>
            <a:xfrm>
              <a:off x="2296582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>
              <a:extLst>
                <a:ext uri="{FF2B5EF4-FFF2-40B4-BE49-F238E27FC236}">
                  <a16:creationId xmlns:a16="http://schemas.microsoft.com/office/drawing/2014/main" id="{AE68CCA4-5FC5-BAEC-1295-AA81B71A80B7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59" y="2293997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3">
              <a:extLst>
                <a:ext uri="{FF2B5EF4-FFF2-40B4-BE49-F238E27FC236}">
                  <a16:creationId xmlns:a16="http://schemas.microsoft.com/office/drawing/2014/main" id="{3B6B98AD-00E8-E903-271E-967C71CD6AB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964" y="2290383"/>
              <a:ext cx="0" cy="8038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4420C0CA-9836-1AF5-406F-9CB706F58CF6}"/>
              </a:ext>
            </a:extLst>
          </p:cNvPr>
          <p:cNvCxnSpPr>
            <a:cxnSpLocks/>
          </p:cNvCxnSpPr>
          <p:nvPr/>
        </p:nvCxnSpPr>
        <p:spPr>
          <a:xfrm>
            <a:off x="5255772" y="3328181"/>
            <a:ext cx="0" cy="17895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>
            <a:extLst>
              <a:ext uri="{FF2B5EF4-FFF2-40B4-BE49-F238E27FC236}">
                <a16:creationId xmlns:a16="http://schemas.microsoft.com/office/drawing/2014/main" id="{5196CC95-A08E-E616-CD1B-0A7269FBEA0C}"/>
              </a:ext>
            </a:extLst>
          </p:cNvPr>
          <p:cNvCxnSpPr>
            <a:cxnSpLocks/>
          </p:cNvCxnSpPr>
          <p:nvPr/>
        </p:nvCxnSpPr>
        <p:spPr>
          <a:xfrm>
            <a:off x="5511849" y="3328181"/>
            <a:ext cx="0" cy="17852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화살표 연결선 106">
            <a:extLst>
              <a:ext uri="{FF2B5EF4-FFF2-40B4-BE49-F238E27FC236}">
                <a16:creationId xmlns:a16="http://schemas.microsoft.com/office/drawing/2014/main" id="{AF7A7D2D-53DD-8679-D13D-E83510C33B48}"/>
              </a:ext>
            </a:extLst>
          </p:cNvPr>
          <p:cNvCxnSpPr>
            <a:cxnSpLocks/>
          </p:cNvCxnSpPr>
          <p:nvPr/>
        </p:nvCxnSpPr>
        <p:spPr>
          <a:xfrm>
            <a:off x="6274402" y="3328181"/>
            <a:ext cx="1935" cy="17852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>
            <a:extLst>
              <a:ext uri="{FF2B5EF4-FFF2-40B4-BE49-F238E27FC236}">
                <a16:creationId xmlns:a16="http://schemas.microsoft.com/office/drawing/2014/main" id="{F6013C25-8A56-596A-6BCD-2C6C9155B9BA}"/>
              </a:ext>
            </a:extLst>
          </p:cNvPr>
          <p:cNvCxnSpPr>
            <a:cxnSpLocks/>
          </p:cNvCxnSpPr>
          <p:nvPr/>
        </p:nvCxnSpPr>
        <p:spPr>
          <a:xfrm>
            <a:off x="6529307" y="3328181"/>
            <a:ext cx="1935" cy="17852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>
            <a:extLst>
              <a:ext uri="{FF2B5EF4-FFF2-40B4-BE49-F238E27FC236}">
                <a16:creationId xmlns:a16="http://schemas.microsoft.com/office/drawing/2014/main" id="{848B7CA5-A13B-4C5F-2711-F125A433B82D}"/>
              </a:ext>
            </a:extLst>
          </p:cNvPr>
          <p:cNvCxnSpPr>
            <a:cxnSpLocks/>
          </p:cNvCxnSpPr>
          <p:nvPr/>
        </p:nvCxnSpPr>
        <p:spPr>
          <a:xfrm>
            <a:off x="6783641" y="3328181"/>
            <a:ext cx="1935" cy="17852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>
            <a:extLst>
              <a:ext uri="{FF2B5EF4-FFF2-40B4-BE49-F238E27FC236}">
                <a16:creationId xmlns:a16="http://schemas.microsoft.com/office/drawing/2014/main" id="{BEEE68BB-5BC2-C55E-73AE-678D7995972E}"/>
              </a:ext>
            </a:extLst>
          </p:cNvPr>
          <p:cNvCxnSpPr>
            <a:cxnSpLocks/>
          </p:cNvCxnSpPr>
          <p:nvPr/>
        </p:nvCxnSpPr>
        <p:spPr>
          <a:xfrm>
            <a:off x="5775716" y="3328181"/>
            <a:ext cx="1935" cy="17852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C2BA4859-A29D-207A-EEBA-D67642838FA8}"/>
              </a:ext>
            </a:extLst>
          </p:cNvPr>
          <p:cNvCxnSpPr>
            <a:cxnSpLocks/>
          </p:cNvCxnSpPr>
          <p:nvPr/>
        </p:nvCxnSpPr>
        <p:spPr>
          <a:xfrm>
            <a:off x="6031070" y="3328985"/>
            <a:ext cx="1935" cy="17852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FCCFD0E-3205-30AD-30FB-61BFF9ECE39C}"/>
              </a:ext>
            </a:extLst>
          </p:cNvPr>
          <p:cNvSpPr txBox="1"/>
          <p:nvPr/>
        </p:nvSpPr>
        <p:spPr>
          <a:xfrm>
            <a:off x="7632257" y="3266692"/>
            <a:ext cx="690038" cy="33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C00000"/>
                </a:solidFill>
              </a:rPr>
              <a:t>75ns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113" name="연결선: 꺾임 112">
            <a:extLst>
              <a:ext uri="{FF2B5EF4-FFF2-40B4-BE49-F238E27FC236}">
                <a16:creationId xmlns:a16="http://schemas.microsoft.com/office/drawing/2014/main" id="{241727A6-C9C2-C710-EC15-9236202045BF}"/>
              </a:ext>
            </a:extLst>
          </p:cNvPr>
          <p:cNvCxnSpPr>
            <a:cxnSpLocks/>
            <a:stCxn id="95" idx="2"/>
            <a:endCxn id="112" idx="1"/>
          </p:cNvCxnSpPr>
          <p:nvPr/>
        </p:nvCxnSpPr>
        <p:spPr>
          <a:xfrm rot="16200000" flipH="1">
            <a:off x="6808941" y="2610490"/>
            <a:ext cx="167166" cy="1479466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55828F58-496C-DC7B-FB08-C86F261847FB}"/>
              </a:ext>
            </a:extLst>
          </p:cNvPr>
          <p:cNvSpPr/>
          <p:nvPr/>
        </p:nvSpPr>
        <p:spPr>
          <a:xfrm>
            <a:off x="4629020" y="3485099"/>
            <a:ext cx="2530227" cy="2742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5" dirty="0">
                <a:solidFill>
                  <a:schemeClr val="tx1"/>
                </a:solidFill>
              </a:rPr>
              <a:t>write driver</a:t>
            </a:r>
            <a:endParaRPr lang="ko-KR" altLang="en-US" sz="1635" dirty="0">
              <a:solidFill>
                <a:schemeClr val="tx1"/>
              </a:solidFill>
            </a:endParaRPr>
          </a:p>
        </p:txBody>
      </p: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72A16246-E7FB-893B-4D69-4223B70F3173}"/>
              </a:ext>
            </a:extLst>
          </p:cNvPr>
          <p:cNvGrpSpPr/>
          <p:nvPr/>
        </p:nvGrpSpPr>
        <p:grpSpPr>
          <a:xfrm>
            <a:off x="4995034" y="3897429"/>
            <a:ext cx="1796553" cy="281959"/>
            <a:chOff x="1503964" y="2290383"/>
            <a:chExt cx="1810084" cy="805497"/>
          </a:xfrm>
        </p:grpSpPr>
        <p:cxnSp>
          <p:nvCxnSpPr>
            <p:cNvPr id="116" name="직선 화살표 연결선 115">
              <a:extLst>
                <a:ext uri="{FF2B5EF4-FFF2-40B4-BE49-F238E27FC236}">
                  <a16:creationId xmlns:a16="http://schemas.microsoft.com/office/drawing/2014/main" id="{B71BB6FA-C11B-2109-8079-4F255FF9295D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22" y="2290383"/>
              <a:ext cx="0" cy="80381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화살표 연결선 116">
              <a:extLst>
                <a:ext uri="{FF2B5EF4-FFF2-40B4-BE49-F238E27FC236}">
                  <a16:creationId xmlns:a16="http://schemas.microsoft.com/office/drawing/2014/main" id="{678FFCCB-1D35-EF38-96B8-E7428372B1FA}"/>
                </a:ext>
              </a:extLst>
            </p:cNvPr>
            <p:cNvCxnSpPr>
              <a:cxnSpLocks/>
            </p:cNvCxnSpPr>
            <p:nvPr/>
          </p:nvCxnSpPr>
          <p:spPr>
            <a:xfrm>
              <a:off x="2030728" y="2290383"/>
              <a:ext cx="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8A2AD9CE-62A2-F143-A41D-9B656AE817AF}"/>
                </a:ext>
              </a:extLst>
            </p:cNvPr>
            <p:cNvCxnSpPr>
              <a:cxnSpLocks/>
            </p:cNvCxnSpPr>
            <p:nvPr/>
          </p:nvCxnSpPr>
          <p:spPr>
            <a:xfrm>
              <a:off x="2799024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화살표 연결선 118">
              <a:extLst>
                <a:ext uri="{FF2B5EF4-FFF2-40B4-BE49-F238E27FC236}">
                  <a16:creationId xmlns:a16="http://schemas.microsoft.com/office/drawing/2014/main" id="{28A0A725-1B8F-1382-BF03-D1195D33DCF7}"/>
                </a:ext>
              </a:extLst>
            </p:cNvPr>
            <p:cNvCxnSpPr>
              <a:cxnSpLocks/>
            </p:cNvCxnSpPr>
            <p:nvPr/>
          </p:nvCxnSpPr>
          <p:spPr>
            <a:xfrm>
              <a:off x="3055849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5F2B7DD8-19D3-A288-09D8-F8DEF3BA8242}"/>
                </a:ext>
              </a:extLst>
            </p:cNvPr>
            <p:cNvCxnSpPr>
              <a:cxnSpLocks/>
            </p:cNvCxnSpPr>
            <p:nvPr/>
          </p:nvCxnSpPr>
          <p:spPr>
            <a:xfrm>
              <a:off x="3312098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AE8FD1CB-B2DD-6357-26CF-11BABDB1D66F}"/>
                </a:ext>
              </a:extLst>
            </p:cNvPr>
            <p:cNvCxnSpPr>
              <a:cxnSpLocks/>
            </p:cNvCxnSpPr>
            <p:nvPr/>
          </p:nvCxnSpPr>
          <p:spPr>
            <a:xfrm>
              <a:off x="2296582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화살표 연결선 121">
              <a:extLst>
                <a:ext uri="{FF2B5EF4-FFF2-40B4-BE49-F238E27FC236}">
                  <a16:creationId xmlns:a16="http://schemas.microsoft.com/office/drawing/2014/main" id="{0389BBA1-2936-32DE-E080-CF057066931C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59" y="2293997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화살표 연결선 122">
              <a:extLst>
                <a:ext uri="{FF2B5EF4-FFF2-40B4-BE49-F238E27FC236}">
                  <a16:creationId xmlns:a16="http://schemas.microsoft.com/office/drawing/2014/main" id="{E90A55C2-993C-A95B-2B5C-F141FCC549F5}"/>
                </a:ext>
              </a:extLst>
            </p:cNvPr>
            <p:cNvCxnSpPr>
              <a:cxnSpLocks/>
            </p:cNvCxnSpPr>
            <p:nvPr/>
          </p:nvCxnSpPr>
          <p:spPr>
            <a:xfrm>
              <a:off x="1503964" y="2290383"/>
              <a:ext cx="0" cy="80381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032F7A95-44EF-8581-1AB6-E1797632B73A}"/>
              </a:ext>
            </a:extLst>
          </p:cNvPr>
          <p:cNvGrpSpPr/>
          <p:nvPr/>
        </p:nvGrpSpPr>
        <p:grpSpPr>
          <a:xfrm>
            <a:off x="4995854" y="4178122"/>
            <a:ext cx="1796553" cy="139180"/>
            <a:chOff x="1503964" y="2290383"/>
            <a:chExt cx="1810084" cy="805497"/>
          </a:xfrm>
        </p:grpSpPr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E63FEA1A-E6E1-A89B-895B-CCE53A99A782}"/>
                </a:ext>
              </a:extLst>
            </p:cNvPr>
            <p:cNvCxnSpPr>
              <a:cxnSpLocks/>
            </p:cNvCxnSpPr>
            <p:nvPr/>
          </p:nvCxnSpPr>
          <p:spPr>
            <a:xfrm>
              <a:off x="1772722" y="2290383"/>
              <a:ext cx="0" cy="80381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>
              <a:extLst>
                <a:ext uri="{FF2B5EF4-FFF2-40B4-BE49-F238E27FC236}">
                  <a16:creationId xmlns:a16="http://schemas.microsoft.com/office/drawing/2014/main" id="{893D3237-45FA-4AF9-2C32-8F512399D172}"/>
                </a:ext>
              </a:extLst>
            </p:cNvPr>
            <p:cNvCxnSpPr>
              <a:cxnSpLocks/>
            </p:cNvCxnSpPr>
            <p:nvPr/>
          </p:nvCxnSpPr>
          <p:spPr>
            <a:xfrm>
              <a:off x="2030728" y="2290383"/>
              <a:ext cx="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화살표 연결선 126">
              <a:extLst>
                <a:ext uri="{FF2B5EF4-FFF2-40B4-BE49-F238E27FC236}">
                  <a16:creationId xmlns:a16="http://schemas.microsoft.com/office/drawing/2014/main" id="{8479D09F-7C59-4639-7746-96BCBD4D4F73}"/>
                </a:ext>
              </a:extLst>
            </p:cNvPr>
            <p:cNvCxnSpPr>
              <a:cxnSpLocks/>
            </p:cNvCxnSpPr>
            <p:nvPr/>
          </p:nvCxnSpPr>
          <p:spPr>
            <a:xfrm>
              <a:off x="2799024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화살표 연결선 127">
              <a:extLst>
                <a:ext uri="{FF2B5EF4-FFF2-40B4-BE49-F238E27FC236}">
                  <a16:creationId xmlns:a16="http://schemas.microsoft.com/office/drawing/2014/main" id="{23733F8A-047B-B713-06F1-229705E088FC}"/>
                </a:ext>
              </a:extLst>
            </p:cNvPr>
            <p:cNvCxnSpPr>
              <a:cxnSpLocks/>
            </p:cNvCxnSpPr>
            <p:nvPr/>
          </p:nvCxnSpPr>
          <p:spPr>
            <a:xfrm>
              <a:off x="3055849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화살표 연결선 128">
              <a:extLst>
                <a:ext uri="{FF2B5EF4-FFF2-40B4-BE49-F238E27FC236}">
                  <a16:creationId xmlns:a16="http://schemas.microsoft.com/office/drawing/2014/main" id="{1AB41AFA-E073-CC55-D34D-AE05B7CC3CDD}"/>
                </a:ext>
              </a:extLst>
            </p:cNvPr>
            <p:cNvCxnSpPr>
              <a:cxnSpLocks/>
            </p:cNvCxnSpPr>
            <p:nvPr/>
          </p:nvCxnSpPr>
          <p:spPr>
            <a:xfrm>
              <a:off x="3312098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화살표 연결선 129">
              <a:extLst>
                <a:ext uri="{FF2B5EF4-FFF2-40B4-BE49-F238E27FC236}">
                  <a16:creationId xmlns:a16="http://schemas.microsoft.com/office/drawing/2014/main" id="{05958D26-7D3E-FD01-CC1A-06AB0232C11F}"/>
                </a:ext>
              </a:extLst>
            </p:cNvPr>
            <p:cNvCxnSpPr>
              <a:cxnSpLocks/>
            </p:cNvCxnSpPr>
            <p:nvPr/>
          </p:nvCxnSpPr>
          <p:spPr>
            <a:xfrm>
              <a:off x="2296582" y="2290383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화살표 연결선 130">
              <a:extLst>
                <a:ext uri="{FF2B5EF4-FFF2-40B4-BE49-F238E27FC236}">
                  <a16:creationId xmlns:a16="http://schemas.microsoft.com/office/drawing/2014/main" id="{21805BE6-F01E-CEBD-4F06-1AD1A0FF02E7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59" y="2293997"/>
              <a:ext cx="1950" cy="80188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화살표 연결선 131">
              <a:extLst>
                <a:ext uri="{FF2B5EF4-FFF2-40B4-BE49-F238E27FC236}">
                  <a16:creationId xmlns:a16="http://schemas.microsoft.com/office/drawing/2014/main" id="{BDE66775-30D8-CBFD-7181-B8E3DD2A82B3}"/>
                </a:ext>
              </a:extLst>
            </p:cNvPr>
            <p:cNvCxnSpPr>
              <a:cxnSpLocks/>
            </p:cNvCxnSpPr>
            <p:nvPr/>
          </p:nvCxnSpPr>
          <p:spPr>
            <a:xfrm>
              <a:off x="1503964" y="2290383"/>
              <a:ext cx="0" cy="80381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FF517FF3-38CF-011E-29DD-090DF34C54BC}"/>
              </a:ext>
            </a:extLst>
          </p:cNvPr>
          <p:cNvSpPr/>
          <p:nvPr/>
        </p:nvSpPr>
        <p:spPr>
          <a:xfrm>
            <a:off x="5262603" y="3952270"/>
            <a:ext cx="1317737" cy="158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row-buffer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C7CC9DA9-53D2-E8ED-0E77-3809D00F2AB4}"/>
              </a:ext>
            </a:extLst>
          </p:cNvPr>
          <p:cNvSpPr/>
          <p:nvPr/>
        </p:nvSpPr>
        <p:spPr>
          <a:xfrm>
            <a:off x="4629021" y="3480526"/>
            <a:ext cx="2530227" cy="27425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5" dirty="0">
                <a:solidFill>
                  <a:schemeClr val="bg1"/>
                </a:solidFill>
              </a:rPr>
              <a:t>write driver</a:t>
            </a:r>
            <a:endParaRPr lang="ko-KR" altLang="en-US" sz="163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/>
      <p:bldP spid="95" grpId="0" animBg="1"/>
      <p:bldP spid="112" grpId="0"/>
      <p:bldP spid="1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Write-Around PCM system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13" name="내용 개체 틀 1">
            <a:extLst>
              <a:ext uri="{FF2B5EF4-FFF2-40B4-BE49-F238E27FC236}">
                <a16:creationId xmlns:a16="http://schemas.microsoft.com/office/drawing/2014/main" id="{AB48A3CE-DAA1-3E61-5B6C-7E92A61B99EE}"/>
              </a:ext>
            </a:extLst>
          </p:cNvPr>
          <p:cNvSpPr txBox="1">
            <a:spLocks/>
          </p:cNvSpPr>
          <p:nvPr/>
        </p:nvSpPr>
        <p:spPr bwMode="auto">
          <a:xfrm>
            <a:off x="306388" y="1978025"/>
            <a:ext cx="118792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Write-Back	: </a:t>
            </a:r>
            <a:r>
              <a:rPr lang="en-US" altLang="ko-KR" dirty="0" err="1">
                <a:solidFill>
                  <a:srgbClr val="C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tRCD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+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tBURST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+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tWR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+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tRP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+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tRCD</a:t>
            </a: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Write-Around  : </a:t>
            </a:r>
            <a:r>
              <a:rPr lang="en-US" altLang="ko-KR" dirty="0" err="1">
                <a:solidFill>
                  <a:srgbClr val="C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tPRCD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+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tBURST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+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tWR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+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tRP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+ 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tRCD</a:t>
            </a: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 err="1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tPRCD</a:t>
            </a:r>
            <a:r>
              <a:rPr lang="en-US" altLang="ko-KR" dirty="0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is much shorter than </a:t>
            </a:r>
            <a:r>
              <a:rPr lang="en-US" altLang="ko-KR" dirty="0" err="1">
                <a:solidFill>
                  <a:srgbClr val="0039F6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tRCD</a:t>
            </a:r>
            <a:endParaRPr lang="en-US" altLang="ko-KR" dirty="0">
              <a:solidFill>
                <a:srgbClr val="0039F6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D7474-EB2F-6EA4-B0A5-0C495148695A}"/>
              </a:ext>
            </a:extLst>
          </p:cNvPr>
          <p:cNvSpPr txBox="1"/>
          <p:nvPr/>
        </p:nvSpPr>
        <p:spPr>
          <a:xfrm>
            <a:off x="9217153" y="104062"/>
            <a:ext cx="2974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Write-Around PCM System</a:t>
            </a:r>
            <a:endParaRPr lang="en-KR" dirty="0"/>
          </a:p>
        </p:txBody>
      </p:sp>
      <p:sp>
        <p:nvSpPr>
          <p:cNvPr id="9" name="화살표: 왼쪽/오른쪽 8">
            <a:extLst>
              <a:ext uri="{FF2B5EF4-FFF2-40B4-BE49-F238E27FC236}">
                <a16:creationId xmlns:a16="http://schemas.microsoft.com/office/drawing/2014/main" id="{D561FE17-7916-D1EE-40F6-1A5F0EBE1A0F}"/>
              </a:ext>
            </a:extLst>
          </p:cNvPr>
          <p:cNvSpPr/>
          <p:nvPr/>
        </p:nvSpPr>
        <p:spPr>
          <a:xfrm>
            <a:off x="9720730" y="3151920"/>
            <a:ext cx="1924307" cy="456118"/>
          </a:xfrm>
          <a:prstGeom prst="left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D8A8E-589B-4402-C1BA-4F66C06C8E0F}"/>
              </a:ext>
            </a:extLst>
          </p:cNvPr>
          <p:cNvSpPr txBox="1"/>
          <p:nvPr/>
        </p:nvSpPr>
        <p:spPr>
          <a:xfrm>
            <a:off x="10171837" y="3437773"/>
            <a:ext cx="1020478" cy="329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speedup</a:t>
            </a:r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9A83966-C834-FD9E-7E59-0D103FE2684F}"/>
              </a:ext>
            </a:extLst>
          </p:cNvPr>
          <p:cNvCxnSpPr>
            <a:cxnSpLocks/>
          </p:cNvCxnSpPr>
          <p:nvPr/>
        </p:nvCxnSpPr>
        <p:spPr>
          <a:xfrm flipH="1">
            <a:off x="1341846" y="3028392"/>
            <a:ext cx="1077605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F708B7A-5937-4990-DB5B-9709EB14C680}"/>
              </a:ext>
            </a:extLst>
          </p:cNvPr>
          <p:cNvCxnSpPr>
            <a:cxnSpLocks/>
          </p:cNvCxnSpPr>
          <p:nvPr/>
        </p:nvCxnSpPr>
        <p:spPr>
          <a:xfrm>
            <a:off x="1895395" y="3380078"/>
            <a:ext cx="896023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DA1DBF-3D4C-107D-EBB0-A53F1F7F7A5E}"/>
              </a:ext>
            </a:extLst>
          </p:cNvPr>
          <p:cNvSpPr txBox="1"/>
          <p:nvPr/>
        </p:nvSpPr>
        <p:spPr>
          <a:xfrm>
            <a:off x="1961155" y="3338317"/>
            <a:ext cx="896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rgbClr val="C00000"/>
                </a:solidFill>
              </a:rPr>
              <a:t>tPRCD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C084789-FC67-C12D-6C30-BB9F09E3ADDF}"/>
              </a:ext>
            </a:extLst>
          </p:cNvPr>
          <p:cNvCxnSpPr>
            <a:cxnSpLocks/>
          </p:cNvCxnSpPr>
          <p:nvPr/>
        </p:nvCxnSpPr>
        <p:spPr>
          <a:xfrm>
            <a:off x="2802433" y="3383540"/>
            <a:ext cx="3162436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F99F32-6B17-29ED-145C-EA818F772FD9}"/>
              </a:ext>
            </a:extLst>
          </p:cNvPr>
          <p:cNvSpPr txBox="1"/>
          <p:nvPr/>
        </p:nvSpPr>
        <p:spPr>
          <a:xfrm>
            <a:off x="3629385" y="3338325"/>
            <a:ext cx="1812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tBURST</a:t>
            </a:r>
            <a:r>
              <a:rPr lang="en-US" altLang="ko-KR" sz="1600" dirty="0"/>
              <a:t> + </a:t>
            </a:r>
            <a:r>
              <a:rPr lang="en-US" altLang="ko-KR" sz="1600" dirty="0" err="1"/>
              <a:t>tWR</a:t>
            </a:r>
            <a:endParaRPr lang="ko-KR" altLang="en-US" sz="1600" dirty="0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EF46C9F-FF5C-62FB-961D-C0EFB81D9CB5}"/>
              </a:ext>
            </a:extLst>
          </p:cNvPr>
          <p:cNvCxnSpPr>
            <a:cxnSpLocks/>
          </p:cNvCxnSpPr>
          <p:nvPr/>
        </p:nvCxnSpPr>
        <p:spPr>
          <a:xfrm>
            <a:off x="1895389" y="2699603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695E9C7-E5D8-F08F-BE6F-601064F88742}"/>
              </a:ext>
            </a:extLst>
          </p:cNvPr>
          <p:cNvCxnSpPr>
            <a:cxnSpLocks/>
          </p:cNvCxnSpPr>
          <p:nvPr/>
        </p:nvCxnSpPr>
        <p:spPr>
          <a:xfrm>
            <a:off x="2791417" y="2699603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9413781B-403E-BA5D-4798-A89C5D760876}"/>
              </a:ext>
            </a:extLst>
          </p:cNvPr>
          <p:cNvCxnSpPr>
            <a:cxnSpLocks/>
          </p:cNvCxnSpPr>
          <p:nvPr/>
        </p:nvCxnSpPr>
        <p:spPr>
          <a:xfrm>
            <a:off x="5964869" y="2694274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육각형 22">
            <a:extLst>
              <a:ext uri="{FF2B5EF4-FFF2-40B4-BE49-F238E27FC236}">
                <a16:creationId xmlns:a16="http://schemas.microsoft.com/office/drawing/2014/main" id="{DC33E2C0-3B4A-C70A-6D6C-AD934457BC1D}"/>
              </a:ext>
            </a:extLst>
          </p:cNvPr>
          <p:cNvSpPr/>
          <p:nvPr/>
        </p:nvSpPr>
        <p:spPr>
          <a:xfrm>
            <a:off x="2378380" y="2885831"/>
            <a:ext cx="878682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WR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4" name="육각형 23">
            <a:extLst>
              <a:ext uri="{FF2B5EF4-FFF2-40B4-BE49-F238E27FC236}">
                <a16:creationId xmlns:a16="http://schemas.microsoft.com/office/drawing/2014/main" id="{0D01CB73-F9C0-91CA-6ABD-4879E72125DE}"/>
              </a:ext>
            </a:extLst>
          </p:cNvPr>
          <p:cNvSpPr/>
          <p:nvPr/>
        </p:nvSpPr>
        <p:spPr>
          <a:xfrm>
            <a:off x="5535564" y="2880503"/>
            <a:ext cx="852841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PRE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5" name="육각형 24">
            <a:extLst>
              <a:ext uri="{FF2B5EF4-FFF2-40B4-BE49-F238E27FC236}">
                <a16:creationId xmlns:a16="http://schemas.microsoft.com/office/drawing/2014/main" id="{486AE8D2-DF57-671E-A5B5-965C3B95F0F2}"/>
              </a:ext>
            </a:extLst>
          </p:cNvPr>
          <p:cNvSpPr/>
          <p:nvPr/>
        </p:nvSpPr>
        <p:spPr>
          <a:xfrm>
            <a:off x="1448984" y="2885831"/>
            <a:ext cx="878682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P-ACT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5E91AB47-E6DE-7B1F-0920-C9E13F35FE30}"/>
              </a:ext>
            </a:extLst>
          </p:cNvPr>
          <p:cNvCxnSpPr>
            <a:cxnSpLocks/>
          </p:cNvCxnSpPr>
          <p:nvPr/>
        </p:nvCxnSpPr>
        <p:spPr>
          <a:xfrm>
            <a:off x="6868221" y="2696418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육각형 26">
            <a:extLst>
              <a:ext uri="{FF2B5EF4-FFF2-40B4-BE49-F238E27FC236}">
                <a16:creationId xmlns:a16="http://schemas.microsoft.com/office/drawing/2014/main" id="{74E56B14-E3F9-2880-F667-EB38A8C82EE9}"/>
              </a:ext>
            </a:extLst>
          </p:cNvPr>
          <p:cNvSpPr/>
          <p:nvPr/>
        </p:nvSpPr>
        <p:spPr>
          <a:xfrm>
            <a:off x="6427226" y="2882646"/>
            <a:ext cx="852841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ACT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963F7CE-E3CE-0593-645C-AEF60EE17B5A}"/>
              </a:ext>
            </a:extLst>
          </p:cNvPr>
          <p:cNvCxnSpPr>
            <a:cxnSpLocks/>
          </p:cNvCxnSpPr>
          <p:nvPr/>
        </p:nvCxnSpPr>
        <p:spPr>
          <a:xfrm>
            <a:off x="5956670" y="3384380"/>
            <a:ext cx="922295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66AF990-1B95-378D-BCDA-3B234948DC66}"/>
              </a:ext>
            </a:extLst>
          </p:cNvPr>
          <p:cNvSpPr txBox="1"/>
          <p:nvPr/>
        </p:nvSpPr>
        <p:spPr>
          <a:xfrm>
            <a:off x="6188658" y="3351779"/>
            <a:ext cx="800675" cy="301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tRP</a:t>
            </a:r>
            <a:endParaRPr lang="ko-KR" alt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57A68B-81B1-DFF9-5B63-A879F3E9F949}"/>
              </a:ext>
            </a:extLst>
          </p:cNvPr>
          <p:cNvSpPr txBox="1"/>
          <p:nvPr/>
        </p:nvSpPr>
        <p:spPr>
          <a:xfrm>
            <a:off x="7920382" y="3342976"/>
            <a:ext cx="75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tRCD</a:t>
            </a:r>
            <a:endParaRPr lang="ko-KR" altLang="en-US" sz="1600" dirty="0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165858F4-879D-F773-C3D7-09C8EBF14BED}"/>
              </a:ext>
            </a:extLst>
          </p:cNvPr>
          <p:cNvCxnSpPr>
            <a:cxnSpLocks/>
          </p:cNvCxnSpPr>
          <p:nvPr/>
        </p:nvCxnSpPr>
        <p:spPr>
          <a:xfrm>
            <a:off x="9720730" y="2699603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육각형 31">
            <a:extLst>
              <a:ext uri="{FF2B5EF4-FFF2-40B4-BE49-F238E27FC236}">
                <a16:creationId xmlns:a16="http://schemas.microsoft.com/office/drawing/2014/main" id="{FB2AF942-017C-467A-1040-405A5CAE02D1}"/>
              </a:ext>
            </a:extLst>
          </p:cNvPr>
          <p:cNvSpPr/>
          <p:nvPr/>
        </p:nvSpPr>
        <p:spPr>
          <a:xfrm>
            <a:off x="9320614" y="2885831"/>
            <a:ext cx="852841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RD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6F4AF2E5-3092-5454-112F-81B0E7FB9043}"/>
              </a:ext>
            </a:extLst>
          </p:cNvPr>
          <p:cNvCxnSpPr>
            <a:cxnSpLocks/>
          </p:cNvCxnSpPr>
          <p:nvPr/>
        </p:nvCxnSpPr>
        <p:spPr>
          <a:xfrm>
            <a:off x="6878965" y="3383117"/>
            <a:ext cx="2841766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50010154-C8D0-2CB2-CE40-B6532FB234C0}"/>
              </a:ext>
            </a:extLst>
          </p:cNvPr>
          <p:cNvCxnSpPr>
            <a:cxnSpLocks/>
          </p:cNvCxnSpPr>
          <p:nvPr/>
        </p:nvCxnSpPr>
        <p:spPr>
          <a:xfrm>
            <a:off x="11645039" y="2699603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5EA13067-12E4-DF3D-7738-42ECFD505BC4}"/>
              </a:ext>
            </a:extLst>
          </p:cNvPr>
          <p:cNvCxnSpPr>
            <a:cxnSpLocks/>
          </p:cNvCxnSpPr>
          <p:nvPr/>
        </p:nvCxnSpPr>
        <p:spPr>
          <a:xfrm flipH="1">
            <a:off x="1341846" y="1912967"/>
            <a:ext cx="10776051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C6A03B4E-3A87-608D-9483-D499F4160890}"/>
              </a:ext>
            </a:extLst>
          </p:cNvPr>
          <p:cNvCxnSpPr>
            <a:cxnSpLocks/>
          </p:cNvCxnSpPr>
          <p:nvPr/>
        </p:nvCxnSpPr>
        <p:spPr>
          <a:xfrm>
            <a:off x="1895395" y="2264653"/>
            <a:ext cx="2890965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554C0CC-E4E0-3BCE-0935-C2CE5CF2A3D4}"/>
              </a:ext>
            </a:extLst>
          </p:cNvPr>
          <p:cNvSpPr txBox="1"/>
          <p:nvPr/>
        </p:nvSpPr>
        <p:spPr>
          <a:xfrm>
            <a:off x="3186385" y="2222892"/>
            <a:ext cx="896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tRCD</a:t>
            </a:r>
            <a:endParaRPr lang="ko-KR" altLang="en-US" sz="1600" dirty="0"/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D3CD4615-F7CF-2035-E34D-CEB7A02560F2}"/>
              </a:ext>
            </a:extLst>
          </p:cNvPr>
          <p:cNvCxnSpPr>
            <a:cxnSpLocks/>
          </p:cNvCxnSpPr>
          <p:nvPr/>
        </p:nvCxnSpPr>
        <p:spPr>
          <a:xfrm>
            <a:off x="1895389" y="1584178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67DEACC7-6D30-BABC-EF87-CE98D4FDD7D0}"/>
              </a:ext>
            </a:extLst>
          </p:cNvPr>
          <p:cNvCxnSpPr>
            <a:cxnSpLocks/>
          </p:cNvCxnSpPr>
          <p:nvPr/>
        </p:nvCxnSpPr>
        <p:spPr>
          <a:xfrm>
            <a:off x="4786360" y="1584178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5FE8BE8A-1744-5592-C1AA-B4ED76B65749}"/>
              </a:ext>
            </a:extLst>
          </p:cNvPr>
          <p:cNvCxnSpPr>
            <a:cxnSpLocks/>
          </p:cNvCxnSpPr>
          <p:nvPr/>
        </p:nvCxnSpPr>
        <p:spPr>
          <a:xfrm>
            <a:off x="7948563" y="1578849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육각형 45">
            <a:extLst>
              <a:ext uri="{FF2B5EF4-FFF2-40B4-BE49-F238E27FC236}">
                <a16:creationId xmlns:a16="http://schemas.microsoft.com/office/drawing/2014/main" id="{56F56EA7-C16B-24F5-9FC1-D597CE43BC55}"/>
              </a:ext>
            </a:extLst>
          </p:cNvPr>
          <p:cNvSpPr/>
          <p:nvPr/>
        </p:nvSpPr>
        <p:spPr>
          <a:xfrm>
            <a:off x="4347019" y="1770406"/>
            <a:ext cx="878682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WR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7" name="육각형 46">
            <a:extLst>
              <a:ext uri="{FF2B5EF4-FFF2-40B4-BE49-F238E27FC236}">
                <a16:creationId xmlns:a16="http://schemas.microsoft.com/office/drawing/2014/main" id="{8B956EDF-33DE-04B7-7264-375B922797B2}"/>
              </a:ext>
            </a:extLst>
          </p:cNvPr>
          <p:cNvSpPr/>
          <p:nvPr/>
        </p:nvSpPr>
        <p:spPr>
          <a:xfrm>
            <a:off x="7519258" y="1765078"/>
            <a:ext cx="852841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PRE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8" name="육각형 47">
            <a:extLst>
              <a:ext uri="{FF2B5EF4-FFF2-40B4-BE49-F238E27FC236}">
                <a16:creationId xmlns:a16="http://schemas.microsoft.com/office/drawing/2014/main" id="{FA8B6196-C974-EE45-526C-FC4B5F4C1CE7}"/>
              </a:ext>
            </a:extLst>
          </p:cNvPr>
          <p:cNvSpPr/>
          <p:nvPr/>
        </p:nvSpPr>
        <p:spPr>
          <a:xfrm>
            <a:off x="1448984" y="1770406"/>
            <a:ext cx="878682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ACT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37CDE0A0-7450-9878-31FF-67D3AA3DF99B}"/>
              </a:ext>
            </a:extLst>
          </p:cNvPr>
          <p:cNvCxnSpPr>
            <a:cxnSpLocks/>
          </p:cNvCxnSpPr>
          <p:nvPr/>
        </p:nvCxnSpPr>
        <p:spPr>
          <a:xfrm>
            <a:off x="8851915" y="1580993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육각형 49">
            <a:extLst>
              <a:ext uri="{FF2B5EF4-FFF2-40B4-BE49-F238E27FC236}">
                <a16:creationId xmlns:a16="http://schemas.microsoft.com/office/drawing/2014/main" id="{4881D332-2D3C-AF96-6649-D5E3E1F310E7}"/>
              </a:ext>
            </a:extLst>
          </p:cNvPr>
          <p:cNvSpPr/>
          <p:nvPr/>
        </p:nvSpPr>
        <p:spPr>
          <a:xfrm>
            <a:off x="8410920" y="1767221"/>
            <a:ext cx="852841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ACT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A8BD45EF-B68A-AC68-A6B8-4CC69EC5C17B}"/>
              </a:ext>
            </a:extLst>
          </p:cNvPr>
          <p:cNvCxnSpPr>
            <a:cxnSpLocks/>
          </p:cNvCxnSpPr>
          <p:nvPr/>
        </p:nvCxnSpPr>
        <p:spPr>
          <a:xfrm>
            <a:off x="11645039" y="1584178"/>
            <a:ext cx="0" cy="876842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육각형 54">
            <a:extLst>
              <a:ext uri="{FF2B5EF4-FFF2-40B4-BE49-F238E27FC236}">
                <a16:creationId xmlns:a16="http://schemas.microsoft.com/office/drawing/2014/main" id="{2E5A51A1-37EC-9CC4-2B88-E7BE5D260972}"/>
              </a:ext>
            </a:extLst>
          </p:cNvPr>
          <p:cNvSpPr/>
          <p:nvPr/>
        </p:nvSpPr>
        <p:spPr>
          <a:xfrm>
            <a:off x="11217539" y="1770406"/>
            <a:ext cx="852841" cy="295778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RD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9D3077C8-7FD2-671D-76DE-AB4B8FE80729}"/>
              </a:ext>
            </a:extLst>
          </p:cNvPr>
          <p:cNvCxnSpPr>
            <a:cxnSpLocks/>
          </p:cNvCxnSpPr>
          <p:nvPr/>
        </p:nvCxnSpPr>
        <p:spPr>
          <a:xfrm>
            <a:off x="8848292" y="2264653"/>
            <a:ext cx="2796747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5F718E80-ADA4-E19A-4D9A-49662F5BD9E4}"/>
              </a:ext>
            </a:extLst>
          </p:cNvPr>
          <p:cNvCxnSpPr>
            <a:cxnSpLocks/>
          </p:cNvCxnSpPr>
          <p:nvPr/>
        </p:nvCxnSpPr>
        <p:spPr>
          <a:xfrm>
            <a:off x="4786360" y="2272715"/>
            <a:ext cx="3162436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4C579A0E-0511-0D0E-444F-BAED05C68E4E}"/>
              </a:ext>
            </a:extLst>
          </p:cNvPr>
          <p:cNvCxnSpPr>
            <a:cxnSpLocks/>
          </p:cNvCxnSpPr>
          <p:nvPr/>
        </p:nvCxnSpPr>
        <p:spPr>
          <a:xfrm>
            <a:off x="7948796" y="2276854"/>
            <a:ext cx="922295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7292CFC-09AD-3A06-B04C-17769FE0E430}"/>
              </a:ext>
            </a:extLst>
          </p:cNvPr>
          <p:cNvSpPr txBox="1"/>
          <p:nvPr/>
        </p:nvSpPr>
        <p:spPr>
          <a:xfrm>
            <a:off x="8180784" y="2244253"/>
            <a:ext cx="800675" cy="301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tRP</a:t>
            </a:r>
            <a:endParaRPr lang="ko-KR" altLang="en-US" sz="1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D66F5E-2C9A-8A7C-8660-0D25F6E05706}"/>
              </a:ext>
            </a:extLst>
          </p:cNvPr>
          <p:cNvSpPr txBox="1"/>
          <p:nvPr/>
        </p:nvSpPr>
        <p:spPr>
          <a:xfrm>
            <a:off x="9949531" y="2228925"/>
            <a:ext cx="75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tRCD</a:t>
            </a:r>
            <a:endParaRPr lang="ko-KR" altLang="en-US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990CEA-AE28-3B16-6C45-CA673D0D81B4}"/>
              </a:ext>
            </a:extLst>
          </p:cNvPr>
          <p:cNvSpPr txBox="1"/>
          <p:nvPr/>
        </p:nvSpPr>
        <p:spPr>
          <a:xfrm>
            <a:off x="38130" y="2866265"/>
            <a:ext cx="161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Write-Around</a:t>
            </a:r>
            <a:endParaRPr lang="ko-KR" altLang="en-US" sz="14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615259-A587-E80B-F84F-469CFEB1A1EA}"/>
              </a:ext>
            </a:extLst>
          </p:cNvPr>
          <p:cNvSpPr txBox="1"/>
          <p:nvPr/>
        </p:nvSpPr>
        <p:spPr>
          <a:xfrm>
            <a:off x="205426" y="1743064"/>
            <a:ext cx="152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+mn-lt"/>
                <a:cs typeface="Times New Roman" panose="02020603050405020304" pitchFamily="18" charset="0"/>
              </a:rPr>
              <a:t>Write-Back</a:t>
            </a:r>
            <a:endParaRPr lang="ko-KR" altLang="en-U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C34D05-3E4E-7843-A49C-9C75C00D2E4F}"/>
              </a:ext>
            </a:extLst>
          </p:cNvPr>
          <p:cNvSpPr txBox="1"/>
          <p:nvPr/>
        </p:nvSpPr>
        <p:spPr>
          <a:xfrm>
            <a:off x="5576300" y="2209976"/>
            <a:ext cx="1812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tBURST</a:t>
            </a:r>
            <a:r>
              <a:rPr lang="en-US" altLang="ko-KR" sz="1600" dirty="0"/>
              <a:t> + </a:t>
            </a:r>
            <a:r>
              <a:rPr lang="en-US" altLang="ko-KR" sz="1600" dirty="0" err="1"/>
              <a:t>tWR</a:t>
            </a:r>
            <a:endParaRPr lang="ko-KR" altLang="en-US" sz="1600" dirty="0"/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5D4F35B5-7318-40FF-696E-F84C081FF7A2}"/>
              </a:ext>
            </a:extLst>
          </p:cNvPr>
          <p:cNvCxnSpPr>
            <a:cxnSpLocks/>
          </p:cNvCxnSpPr>
          <p:nvPr/>
        </p:nvCxnSpPr>
        <p:spPr>
          <a:xfrm>
            <a:off x="1895395" y="2264653"/>
            <a:ext cx="0" cy="1119727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D0C2E6FB-1D12-DD92-6961-129D21960457}"/>
              </a:ext>
            </a:extLst>
          </p:cNvPr>
          <p:cNvCxnSpPr>
            <a:cxnSpLocks/>
          </p:cNvCxnSpPr>
          <p:nvPr/>
        </p:nvCxnSpPr>
        <p:spPr>
          <a:xfrm flipH="1">
            <a:off x="2791417" y="2272715"/>
            <a:ext cx="1994943" cy="1107363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육각형 53">
            <a:extLst>
              <a:ext uri="{FF2B5EF4-FFF2-40B4-BE49-F238E27FC236}">
                <a16:creationId xmlns:a16="http://schemas.microsoft.com/office/drawing/2014/main" id="{0CC43947-B0E1-F65F-D8C7-6FC1353B5DB5}"/>
              </a:ext>
            </a:extLst>
          </p:cNvPr>
          <p:cNvSpPr/>
          <p:nvPr/>
        </p:nvSpPr>
        <p:spPr>
          <a:xfrm>
            <a:off x="9324076" y="2885831"/>
            <a:ext cx="852841" cy="295778"/>
          </a:xfrm>
          <a:prstGeom prst="hexag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rgbClr val="FF0000"/>
                </a:solidFill>
              </a:rPr>
              <a:t>RD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  <p:sp>
        <p:nvSpPr>
          <p:cNvPr id="56" name="육각형 55">
            <a:extLst>
              <a:ext uri="{FF2B5EF4-FFF2-40B4-BE49-F238E27FC236}">
                <a16:creationId xmlns:a16="http://schemas.microsoft.com/office/drawing/2014/main" id="{40E86883-F0D5-B04E-BB1A-9EFBFE218898}"/>
              </a:ext>
            </a:extLst>
          </p:cNvPr>
          <p:cNvSpPr/>
          <p:nvPr/>
        </p:nvSpPr>
        <p:spPr>
          <a:xfrm>
            <a:off x="11217538" y="1773249"/>
            <a:ext cx="852841" cy="295778"/>
          </a:xfrm>
          <a:prstGeom prst="hexag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rgbClr val="FF0000"/>
                </a:solidFill>
              </a:rPr>
              <a:t>RD</a:t>
            </a:r>
            <a:endParaRPr lang="ko-KR" alt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9" grpId="0"/>
      <p:bldP spid="23" grpId="0" animBg="1"/>
      <p:bldP spid="24" grpId="0" animBg="1"/>
      <p:bldP spid="25" grpId="0" animBg="1"/>
      <p:bldP spid="27" grpId="0" animBg="1"/>
      <p:bldP spid="29" grpId="0"/>
      <p:bldP spid="30" grpId="0"/>
      <p:bldP spid="32" grpId="0" animBg="1"/>
      <p:bldP spid="68" grpId="0"/>
      <p:bldP spid="69" grpId="0"/>
      <p:bldP spid="54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Implementation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13" name="내용 개체 틀 1">
            <a:extLst>
              <a:ext uri="{FF2B5EF4-FFF2-40B4-BE49-F238E27FC236}">
                <a16:creationId xmlns:a16="http://schemas.microsoft.com/office/drawing/2014/main" id="{AB48A3CE-DAA1-3E61-5B6C-7E92A61B99EE}"/>
              </a:ext>
            </a:extLst>
          </p:cNvPr>
          <p:cNvSpPr txBox="1">
            <a:spLocks/>
          </p:cNvSpPr>
          <p:nvPr/>
        </p:nvSpPr>
        <p:spPr bwMode="auto">
          <a:xfrm>
            <a:off x="306388" y="1978025"/>
            <a:ext cx="114225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8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The PCM controller for Write-Around PCM systems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1. issues Pre-ACT command first when activating a row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2. then sends ACT command</a:t>
            </a: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Pre-ACT can be encoded by using the RFU (Reserved for future use) slot existing in the DDR4 or DDR5 specification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B19E9-982F-9B64-FBDC-B5ABE48C93B6}"/>
              </a:ext>
            </a:extLst>
          </p:cNvPr>
          <p:cNvSpPr txBox="1"/>
          <p:nvPr/>
        </p:nvSpPr>
        <p:spPr>
          <a:xfrm>
            <a:off x="9217153" y="104062"/>
            <a:ext cx="2974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Write-Around PCM System</a:t>
            </a:r>
            <a:endParaRPr lang="en-KR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9384F7C-A7DB-CA0C-A496-B2C890B6EA6F}"/>
              </a:ext>
            </a:extLst>
          </p:cNvPr>
          <p:cNvCxnSpPr>
            <a:cxnSpLocks/>
          </p:cNvCxnSpPr>
          <p:nvPr/>
        </p:nvCxnSpPr>
        <p:spPr>
          <a:xfrm>
            <a:off x="1592071" y="2476635"/>
            <a:ext cx="0" cy="3713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09CD43A-B344-3ABB-3E2C-07554C3C94F5}"/>
              </a:ext>
            </a:extLst>
          </p:cNvPr>
          <p:cNvCxnSpPr>
            <a:cxnSpLocks/>
          </p:cNvCxnSpPr>
          <p:nvPr/>
        </p:nvCxnSpPr>
        <p:spPr>
          <a:xfrm>
            <a:off x="3053716" y="2476635"/>
            <a:ext cx="0" cy="3713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805180-5E56-2258-D049-AF0EBD9C7C4D}"/>
              </a:ext>
            </a:extLst>
          </p:cNvPr>
          <p:cNvSpPr txBox="1"/>
          <p:nvPr/>
        </p:nvSpPr>
        <p:spPr>
          <a:xfrm>
            <a:off x="567353" y="1382097"/>
            <a:ext cx="698448" cy="343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Clock</a:t>
            </a:r>
            <a:endParaRPr lang="ko-KR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AA2A2-324D-906A-2113-1835AEE5D9B1}"/>
              </a:ext>
            </a:extLst>
          </p:cNvPr>
          <p:cNvSpPr txBox="1"/>
          <p:nvPr/>
        </p:nvSpPr>
        <p:spPr>
          <a:xfrm>
            <a:off x="567353" y="1863595"/>
            <a:ext cx="698448" cy="343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err="1"/>
              <a:t>Addr</a:t>
            </a:r>
            <a:endParaRPr lang="ko-KR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9356E-FFBE-A52B-0075-3640C53627D8}"/>
              </a:ext>
            </a:extLst>
          </p:cNvPr>
          <p:cNvSpPr txBox="1"/>
          <p:nvPr/>
        </p:nvSpPr>
        <p:spPr>
          <a:xfrm>
            <a:off x="567353" y="2292439"/>
            <a:ext cx="698448" cy="343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err="1"/>
              <a:t>Cmd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DAD26-371F-23AD-59CA-850415BE4E62}"/>
              </a:ext>
            </a:extLst>
          </p:cNvPr>
          <p:cNvSpPr txBox="1"/>
          <p:nvPr/>
        </p:nvSpPr>
        <p:spPr>
          <a:xfrm>
            <a:off x="567353" y="2765965"/>
            <a:ext cx="698448" cy="343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Data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318C0-4876-E44C-977E-957D56331089}"/>
              </a:ext>
            </a:extLst>
          </p:cNvPr>
          <p:cNvSpPr txBox="1"/>
          <p:nvPr/>
        </p:nvSpPr>
        <p:spPr>
          <a:xfrm>
            <a:off x="2015621" y="3390775"/>
            <a:ext cx="737303" cy="34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tCMD</a:t>
            </a:r>
            <a:endParaRPr lang="ko-KR" altLang="en-US" sz="1600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CF22F90-6E2B-F7A2-80ED-0D2BB991E44C}"/>
              </a:ext>
            </a:extLst>
          </p:cNvPr>
          <p:cNvGrpSpPr/>
          <p:nvPr/>
        </p:nvGrpSpPr>
        <p:grpSpPr>
          <a:xfrm>
            <a:off x="1210991" y="1419111"/>
            <a:ext cx="10322330" cy="200929"/>
            <a:chOff x="635793" y="292893"/>
            <a:chExt cx="10280188" cy="442911"/>
          </a:xfrm>
        </p:grpSpPr>
        <p:cxnSp>
          <p:nvCxnSpPr>
            <p:cNvPr id="60" name="연결선: 꺾임 59">
              <a:extLst>
                <a:ext uri="{FF2B5EF4-FFF2-40B4-BE49-F238E27FC236}">
                  <a16:creationId xmlns:a16="http://schemas.microsoft.com/office/drawing/2014/main" id="{B45D9318-A57B-66E9-C4BD-1E982528578D}"/>
                </a:ext>
              </a:extLst>
            </p:cNvPr>
            <p:cNvCxnSpPr/>
            <p:nvPr/>
          </p:nvCxnSpPr>
          <p:spPr>
            <a:xfrm>
              <a:off x="635793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연결선: 꺾임 60">
              <a:extLst>
                <a:ext uri="{FF2B5EF4-FFF2-40B4-BE49-F238E27FC236}">
                  <a16:creationId xmlns:a16="http://schemas.microsoft.com/office/drawing/2014/main" id="{78A5C576-E906-1DFA-CF01-6BA02AA3B841}"/>
                </a:ext>
              </a:extLst>
            </p:cNvPr>
            <p:cNvCxnSpPr/>
            <p:nvPr/>
          </p:nvCxnSpPr>
          <p:spPr>
            <a:xfrm>
              <a:off x="1370093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연결선: 꺾임 61">
              <a:extLst>
                <a:ext uri="{FF2B5EF4-FFF2-40B4-BE49-F238E27FC236}">
                  <a16:creationId xmlns:a16="http://schemas.microsoft.com/office/drawing/2014/main" id="{B49AA145-A5CC-9538-86A2-1E416C582765}"/>
                </a:ext>
              </a:extLst>
            </p:cNvPr>
            <p:cNvCxnSpPr/>
            <p:nvPr/>
          </p:nvCxnSpPr>
          <p:spPr>
            <a:xfrm>
              <a:off x="2104392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연결선: 꺾임 62">
              <a:extLst>
                <a:ext uri="{FF2B5EF4-FFF2-40B4-BE49-F238E27FC236}">
                  <a16:creationId xmlns:a16="http://schemas.microsoft.com/office/drawing/2014/main" id="{C925A0CE-CDD9-BB79-B05C-C0CE7BBFE0DE}"/>
                </a:ext>
              </a:extLst>
            </p:cNvPr>
            <p:cNvCxnSpPr/>
            <p:nvPr/>
          </p:nvCxnSpPr>
          <p:spPr>
            <a:xfrm>
              <a:off x="2838692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연결선: 꺾임 63">
              <a:extLst>
                <a:ext uri="{FF2B5EF4-FFF2-40B4-BE49-F238E27FC236}">
                  <a16:creationId xmlns:a16="http://schemas.microsoft.com/office/drawing/2014/main" id="{28F1178D-10A1-A581-FCD2-50DD60141A87}"/>
                </a:ext>
              </a:extLst>
            </p:cNvPr>
            <p:cNvCxnSpPr/>
            <p:nvPr/>
          </p:nvCxnSpPr>
          <p:spPr>
            <a:xfrm>
              <a:off x="3572987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연결선: 꺾임 64">
              <a:extLst>
                <a:ext uri="{FF2B5EF4-FFF2-40B4-BE49-F238E27FC236}">
                  <a16:creationId xmlns:a16="http://schemas.microsoft.com/office/drawing/2014/main" id="{15656AF5-A8F0-800F-815A-DAE1D92913FD}"/>
                </a:ext>
              </a:extLst>
            </p:cNvPr>
            <p:cNvCxnSpPr/>
            <p:nvPr/>
          </p:nvCxnSpPr>
          <p:spPr>
            <a:xfrm>
              <a:off x="4307286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연결선: 꺾임 65">
              <a:extLst>
                <a:ext uri="{FF2B5EF4-FFF2-40B4-BE49-F238E27FC236}">
                  <a16:creationId xmlns:a16="http://schemas.microsoft.com/office/drawing/2014/main" id="{28649DE9-C382-CE69-0F9E-50993120AC32}"/>
                </a:ext>
              </a:extLst>
            </p:cNvPr>
            <p:cNvCxnSpPr/>
            <p:nvPr/>
          </p:nvCxnSpPr>
          <p:spPr>
            <a:xfrm>
              <a:off x="5041586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연결선: 꺾임 66">
              <a:extLst>
                <a:ext uri="{FF2B5EF4-FFF2-40B4-BE49-F238E27FC236}">
                  <a16:creationId xmlns:a16="http://schemas.microsoft.com/office/drawing/2014/main" id="{46A88330-799D-503C-982F-C5B5BD766E89}"/>
                </a:ext>
              </a:extLst>
            </p:cNvPr>
            <p:cNvCxnSpPr/>
            <p:nvPr/>
          </p:nvCxnSpPr>
          <p:spPr>
            <a:xfrm>
              <a:off x="5775886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연결선: 꺾임 67">
              <a:extLst>
                <a:ext uri="{FF2B5EF4-FFF2-40B4-BE49-F238E27FC236}">
                  <a16:creationId xmlns:a16="http://schemas.microsoft.com/office/drawing/2014/main" id="{52E73CA9-E29B-AA4C-1D06-FF15182C3578}"/>
                </a:ext>
              </a:extLst>
            </p:cNvPr>
            <p:cNvCxnSpPr/>
            <p:nvPr/>
          </p:nvCxnSpPr>
          <p:spPr>
            <a:xfrm>
              <a:off x="6510184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연결선: 꺾임 68">
              <a:extLst>
                <a:ext uri="{FF2B5EF4-FFF2-40B4-BE49-F238E27FC236}">
                  <a16:creationId xmlns:a16="http://schemas.microsoft.com/office/drawing/2014/main" id="{61685659-0352-1433-3FA7-86E00F698687}"/>
                </a:ext>
              </a:extLst>
            </p:cNvPr>
            <p:cNvCxnSpPr/>
            <p:nvPr/>
          </p:nvCxnSpPr>
          <p:spPr>
            <a:xfrm>
              <a:off x="7244483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연결선: 꺾임 69">
              <a:extLst>
                <a:ext uri="{FF2B5EF4-FFF2-40B4-BE49-F238E27FC236}">
                  <a16:creationId xmlns:a16="http://schemas.microsoft.com/office/drawing/2014/main" id="{4668322A-0EB5-2D42-1CD8-4E7E624AAE51}"/>
                </a:ext>
              </a:extLst>
            </p:cNvPr>
            <p:cNvCxnSpPr/>
            <p:nvPr/>
          </p:nvCxnSpPr>
          <p:spPr>
            <a:xfrm>
              <a:off x="7978783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연결선: 꺾임 70">
              <a:extLst>
                <a:ext uri="{FF2B5EF4-FFF2-40B4-BE49-F238E27FC236}">
                  <a16:creationId xmlns:a16="http://schemas.microsoft.com/office/drawing/2014/main" id="{1CBC0CF5-28A0-8E3B-E35D-F29EC63A64B2}"/>
                </a:ext>
              </a:extLst>
            </p:cNvPr>
            <p:cNvCxnSpPr/>
            <p:nvPr/>
          </p:nvCxnSpPr>
          <p:spPr>
            <a:xfrm>
              <a:off x="8713083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연결선: 꺾임 71">
              <a:extLst>
                <a:ext uri="{FF2B5EF4-FFF2-40B4-BE49-F238E27FC236}">
                  <a16:creationId xmlns:a16="http://schemas.microsoft.com/office/drawing/2014/main" id="{8F90BE84-FB30-0089-102E-09665661155C}"/>
                </a:ext>
              </a:extLst>
            </p:cNvPr>
            <p:cNvCxnSpPr/>
            <p:nvPr/>
          </p:nvCxnSpPr>
          <p:spPr>
            <a:xfrm>
              <a:off x="9447381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연결선: 꺾임 72">
              <a:extLst>
                <a:ext uri="{FF2B5EF4-FFF2-40B4-BE49-F238E27FC236}">
                  <a16:creationId xmlns:a16="http://schemas.microsoft.com/office/drawing/2014/main" id="{529819EE-CFC7-1E71-EE17-1A0BCE2CFDAB}"/>
                </a:ext>
              </a:extLst>
            </p:cNvPr>
            <p:cNvCxnSpPr/>
            <p:nvPr/>
          </p:nvCxnSpPr>
          <p:spPr>
            <a:xfrm>
              <a:off x="10181681" y="292893"/>
              <a:ext cx="734300" cy="442911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84D979BB-0502-4BA4-DB7A-5DEE6901F2E4}"/>
              </a:ext>
            </a:extLst>
          </p:cNvPr>
          <p:cNvCxnSpPr>
            <a:cxnSpLocks/>
          </p:cNvCxnSpPr>
          <p:nvPr/>
        </p:nvCxnSpPr>
        <p:spPr>
          <a:xfrm>
            <a:off x="11533320" y="1424152"/>
            <a:ext cx="0" cy="27406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E0E7A39-1904-C636-CC57-D617537BAC1E}"/>
              </a:ext>
            </a:extLst>
          </p:cNvPr>
          <p:cNvGrpSpPr/>
          <p:nvPr/>
        </p:nvGrpSpPr>
        <p:grpSpPr>
          <a:xfrm>
            <a:off x="1948301" y="1419292"/>
            <a:ext cx="8847709" cy="2016097"/>
            <a:chOff x="1370093" y="292893"/>
            <a:chExt cx="8811588" cy="442911"/>
          </a:xfrm>
        </p:grpSpPr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14DB01E5-6354-073D-BE6A-125B28CA1F0F}"/>
                </a:ext>
              </a:extLst>
            </p:cNvPr>
            <p:cNvCxnSpPr>
              <a:cxnSpLocks/>
            </p:cNvCxnSpPr>
            <p:nvPr/>
          </p:nvCxnSpPr>
          <p:spPr>
            <a:xfrm>
              <a:off x="1370093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D8B9FB5-BD3F-BA77-4976-69DAA8A8BE22}"/>
                </a:ext>
              </a:extLst>
            </p:cNvPr>
            <p:cNvCxnSpPr/>
            <p:nvPr/>
          </p:nvCxnSpPr>
          <p:spPr>
            <a:xfrm>
              <a:off x="2838692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11D4EE1B-F2FA-2CE2-A883-D64D6E392638}"/>
                </a:ext>
              </a:extLst>
            </p:cNvPr>
            <p:cNvCxnSpPr/>
            <p:nvPr/>
          </p:nvCxnSpPr>
          <p:spPr>
            <a:xfrm>
              <a:off x="2104392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C0E5F18E-84F5-80DA-289F-5E8C5A1CBD7D}"/>
                </a:ext>
              </a:extLst>
            </p:cNvPr>
            <p:cNvCxnSpPr/>
            <p:nvPr/>
          </p:nvCxnSpPr>
          <p:spPr>
            <a:xfrm>
              <a:off x="3572992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647C90B9-2AD2-1EDD-8CEF-A7F33BA74B14}"/>
                </a:ext>
              </a:extLst>
            </p:cNvPr>
            <p:cNvCxnSpPr/>
            <p:nvPr/>
          </p:nvCxnSpPr>
          <p:spPr>
            <a:xfrm>
              <a:off x="4307286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07D2428-96B8-E615-0448-B8D96D8CE5BC}"/>
                </a:ext>
              </a:extLst>
            </p:cNvPr>
            <p:cNvCxnSpPr/>
            <p:nvPr/>
          </p:nvCxnSpPr>
          <p:spPr>
            <a:xfrm>
              <a:off x="5775886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C2E73CF7-0FBA-575B-D842-91976ED732EA}"/>
                </a:ext>
              </a:extLst>
            </p:cNvPr>
            <p:cNvCxnSpPr/>
            <p:nvPr/>
          </p:nvCxnSpPr>
          <p:spPr>
            <a:xfrm>
              <a:off x="5041586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FB116180-EF33-EF2B-AC56-99C1F1074A4A}"/>
                </a:ext>
              </a:extLst>
            </p:cNvPr>
            <p:cNvCxnSpPr/>
            <p:nvPr/>
          </p:nvCxnSpPr>
          <p:spPr>
            <a:xfrm>
              <a:off x="6510185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B04851AA-571B-ACA4-685B-0148D8DCE595}"/>
                </a:ext>
              </a:extLst>
            </p:cNvPr>
            <p:cNvCxnSpPr/>
            <p:nvPr/>
          </p:nvCxnSpPr>
          <p:spPr>
            <a:xfrm>
              <a:off x="7244483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BE26C957-41DA-D569-2146-27EDE758402E}"/>
                </a:ext>
              </a:extLst>
            </p:cNvPr>
            <p:cNvCxnSpPr/>
            <p:nvPr/>
          </p:nvCxnSpPr>
          <p:spPr>
            <a:xfrm>
              <a:off x="8713083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498DD9DD-5B83-92F7-8A19-968085AADF55}"/>
                </a:ext>
              </a:extLst>
            </p:cNvPr>
            <p:cNvCxnSpPr/>
            <p:nvPr/>
          </p:nvCxnSpPr>
          <p:spPr>
            <a:xfrm>
              <a:off x="7978783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CBAF469B-806C-9511-D716-1D418D9FDD9E}"/>
                </a:ext>
              </a:extLst>
            </p:cNvPr>
            <p:cNvCxnSpPr/>
            <p:nvPr/>
          </p:nvCxnSpPr>
          <p:spPr>
            <a:xfrm>
              <a:off x="9447382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F401D909-4719-5014-F3C7-13B4872335F8}"/>
                </a:ext>
              </a:extLst>
            </p:cNvPr>
            <p:cNvCxnSpPr/>
            <p:nvPr/>
          </p:nvCxnSpPr>
          <p:spPr>
            <a:xfrm>
              <a:off x="10181681" y="292893"/>
              <a:ext cx="0" cy="44291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E14E639-36E8-8098-536C-A97586AFFE06}"/>
              </a:ext>
            </a:extLst>
          </p:cNvPr>
          <p:cNvCxnSpPr>
            <a:cxnSpLocks/>
          </p:cNvCxnSpPr>
          <p:nvPr/>
        </p:nvCxnSpPr>
        <p:spPr>
          <a:xfrm>
            <a:off x="1210991" y="1419292"/>
            <a:ext cx="0" cy="2016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F66082D-6F2D-3156-AD44-390014DDF242}"/>
              </a:ext>
            </a:extLst>
          </p:cNvPr>
          <p:cNvCxnSpPr>
            <a:cxnSpLocks/>
          </p:cNvCxnSpPr>
          <p:nvPr/>
        </p:nvCxnSpPr>
        <p:spPr>
          <a:xfrm>
            <a:off x="1210991" y="2030326"/>
            <a:ext cx="103305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2594DE4-7DA2-B541-8520-E2C20E71DA8C}"/>
              </a:ext>
            </a:extLst>
          </p:cNvPr>
          <p:cNvCxnSpPr>
            <a:cxnSpLocks/>
          </p:cNvCxnSpPr>
          <p:nvPr/>
        </p:nvCxnSpPr>
        <p:spPr>
          <a:xfrm>
            <a:off x="1210991" y="2488750"/>
            <a:ext cx="103305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7F041F1-8CC1-FCF4-E7FA-0EE748725676}"/>
              </a:ext>
            </a:extLst>
          </p:cNvPr>
          <p:cNvCxnSpPr>
            <a:cxnSpLocks/>
          </p:cNvCxnSpPr>
          <p:nvPr/>
        </p:nvCxnSpPr>
        <p:spPr>
          <a:xfrm>
            <a:off x="1210991" y="2936137"/>
            <a:ext cx="1033050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육각형 23">
            <a:extLst>
              <a:ext uri="{FF2B5EF4-FFF2-40B4-BE49-F238E27FC236}">
                <a16:creationId xmlns:a16="http://schemas.microsoft.com/office/drawing/2014/main" id="{EF015C2B-7EEC-0BD8-627D-B4C5EDDE6CDD}"/>
              </a:ext>
            </a:extLst>
          </p:cNvPr>
          <p:cNvSpPr/>
          <p:nvPr/>
        </p:nvSpPr>
        <p:spPr>
          <a:xfrm>
            <a:off x="6187329" y="2760536"/>
            <a:ext cx="361476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D1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5" name="육각형 24">
            <a:extLst>
              <a:ext uri="{FF2B5EF4-FFF2-40B4-BE49-F238E27FC236}">
                <a16:creationId xmlns:a16="http://schemas.microsoft.com/office/drawing/2014/main" id="{6F4AF80F-5F70-1212-4E31-9CE6D313BDE6}"/>
              </a:ext>
            </a:extLst>
          </p:cNvPr>
          <p:cNvSpPr/>
          <p:nvPr/>
        </p:nvSpPr>
        <p:spPr>
          <a:xfrm>
            <a:off x="6928590" y="2760536"/>
            <a:ext cx="361476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D3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6" name="육각형 25">
            <a:extLst>
              <a:ext uri="{FF2B5EF4-FFF2-40B4-BE49-F238E27FC236}">
                <a16:creationId xmlns:a16="http://schemas.microsoft.com/office/drawing/2014/main" id="{28A789A4-F81D-B3ED-36DD-24B609D95C35}"/>
              </a:ext>
            </a:extLst>
          </p:cNvPr>
          <p:cNvSpPr/>
          <p:nvPr/>
        </p:nvSpPr>
        <p:spPr>
          <a:xfrm>
            <a:off x="6558940" y="2760536"/>
            <a:ext cx="361476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D2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7" name="육각형 26">
            <a:extLst>
              <a:ext uri="{FF2B5EF4-FFF2-40B4-BE49-F238E27FC236}">
                <a16:creationId xmlns:a16="http://schemas.microsoft.com/office/drawing/2014/main" id="{57D9BBC2-C244-637D-E13F-4C05D9BB85F8}"/>
              </a:ext>
            </a:extLst>
          </p:cNvPr>
          <p:cNvSpPr/>
          <p:nvPr/>
        </p:nvSpPr>
        <p:spPr>
          <a:xfrm>
            <a:off x="7296248" y="2760536"/>
            <a:ext cx="361476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D4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8" name="육각형 27">
            <a:extLst>
              <a:ext uri="{FF2B5EF4-FFF2-40B4-BE49-F238E27FC236}">
                <a16:creationId xmlns:a16="http://schemas.microsoft.com/office/drawing/2014/main" id="{98CEEEA3-BFA4-DAAA-57D9-1DFA3FDD6816}"/>
              </a:ext>
            </a:extLst>
          </p:cNvPr>
          <p:cNvSpPr/>
          <p:nvPr/>
        </p:nvSpPr>
        <p:spPr>
          <a:xfrm>
            <a:off x="8037510" y="2760536"/>
            <a:ext cx="361476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D6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9" name="육각형 28">
            <a:extLst>
              <a:ext uri="{FF2B5EF4-FFF2-40B4-BE49-F238E27FC236}">
                <a16:creationId xmlns:a16="http://schemas.microsoft.com/office/drawing/2014/main" id="{0E53AC50-35D0-71AD-ACE0-829856F38114}"/>
              </a:ext>
            </a:extLst>
          </p:cNvPr>
          <p:cNvSpPr/>
          <p:nvPr/>
        </p:nvSpPr>
        <p:spPr>
          <a:xfrm>
            <a:off x="7667860" y="2760536"/>
            <a:ext cx="361476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D5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0" name="육각형 29">
            <a:extLst>
              <a:ext uri="{FF2B5EF4-FFF2-40B4-BE49-F238E27FC236}">
                <a16:creationId xmlns:a16="http://schemas.microsoft.com/office/drawing/2014/main" id="{0A5C4062-AA7F-141A-B3FF-9E1CDB853506}"/>
              </a:ext>
            </a:extLst>
          </p:cNvPr>
          <p:cNvSpPr/>
          <p:nvPr/>
        </p:nvSpPr>
        <p:spPr>
          <a:xfrm>
            <a:off x="8781170" y="2760536"/>
            <a:ext cx="361476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D8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1" name="육각형 30">
            <a:extLst>
              <a:ext uri="{FF2B5EF4-FFF2-40B4-BE49-F238E27FC236}">
                <a16:creationId xmlns:a16="http://schemas.microsoft.com/office/drawing/2014/main" id="{5ABB8A8B-3B4C-10F0-0AE1-81E337CF6760}"/>
              </a:ext>
            </a:extLst>
          </p:cNvPr>
          <p:cNvSpPr/>
          <p:nvPr/>
        </p:nvSpPr>
        <p:spPr>
          <a:xfrm>
            <a:off x="8411520" y="2760536"/>
            <a:ext cx="361476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D7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2" name="육각형 31">
            <a:extLst>
              <a:ext uri="{FF2B5EF4-FFF2-40B4-BE49-F238E27FC236}">
                <a16:creationId xmlns:a16="http://schemas.microsoft.com/office/drawing/2014/main" id="{E7E87FFC-E8E4-3783-BD3C-DBC3E93021ED}"/>
              </a:ext>
            </a:extLst>
          </p:cNvPr>
          <p:cNvSpPr/>
          <p:nvPr/>
        </p:nvSpPr>
        <p:spPr>
          <a:xfrm>
            <a:off x="2327319" y="2334304"/>
            <a:ext cx="730772" cy="318207"/>
          </a:xfrm>
          <a:prstGeom prst="hex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ACT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3" name="육각형 32">
            <a:extLst>
              <a:ext uri="{FF2B5EF4-FFF2-40B4-BE49-F238E27FC236}">
                <a16:creationId xmlns:a16="http://schemas.microsoft.com/office/drawing/2014/main" id="{3BF3B0D4-905D-7C4E-CD02-31C3B4C04296}"/>
              </a:ext>
            </a:extLst>
          </p:cNvPr>
          <p:cNvSpPr/>
          <p:nvPr/>
        </p:nvSpPr>
        <p:spPr>
          <a:xfrm>
            <a:off x="10465485" y="1844370"/>
            <a:ext cx="631860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Bank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4" name="육각형 33">
            <a:extLst>
              <a:ext uri="{FF2B5EF4-FFF2-40B4-BE49-F238E27FC236}">
                <a16:creationId xmlns:a16="http://schemas.microsoft.com/office/drawing/2014/main" id="{D57C2858-714F-5F14-5833-E70E9569BEEA}"/>
              </a:ext>
            </a:extLst>
          </p:cNvPr>
          <p:cNvSpPr/>
          <p:nvPr/>
        </p:nvSpPr>
        <p:spPr>
          <a:xfrm>
            <a:off x="10465485" y="2319908"/>
            <a:ext cx="631860" cy="33378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PRE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C6BA8802-A311-3108-B68D-F742207A56C0}"/>
              </a:ext>
            </a:extLst>
          </p:cNvPr>
          <p:cNvCxnSpPr>
            <a:cxnSpLocks/>
          </p:cNvCxnSpPr>
          <p:nvPr/>
        </p:nvCxnSpPr>
        <p:spPr>
          <a:xfrm>
            <a:off x="1948301" y="3440252"/>
            <a:ext cx="737304" cy="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A8A4F281-6871-B18D-8093-8778E7EF1E4E}"/>
              </a:ext>
            </a:extLst>
          </p:cNvPr>
          <p:cNvCxnSpPr>
            <a:cxnSpLocks/>
          </p:cNvCxnSpPr>
          <p:nvPr/>
        </p:nvCxnSpPr>
        <p:spPr>
          <a:xfrm>
            <a:off x="2685605" y="3440252"/>
            <a:ext cx="2207841" cy="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3C9790A5-9BA1-08CB-EDEE-8CCD128D05E0}"/>
              </a:ext>
            </a:extLst>
          </p:cNvPr>
          <p:cNvCxnSpPr>
            <a:cxnSpLocks/>
          </p:cNvCxnSpPr>
          <p:nvPr/>
        </p:nvCxnSpPr>
        <p:spPr>
          <a:xfrm>
            <a:off x="6368067" y="3440252"/>
            <a:ext cx="4427945" cy="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FD440A2-D02C-7370-0C4E-64A8DE1DCF6A}"/>
              </a:ext>
            </a:extLst>
          </p:cNvPr>
          <p:cNvSpPr txBox="1"/>
          <p:nvPr/>
        </p:nvSpPr>
        <p:spPr>
          <a:xfrm>
            <a:off x="3414746" y="3390775"/>
            <a:ext cx="867052" cy="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tPRCD</a:t>
            </a:r>
            <a:endParaRPr lang="ko-KR" alt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72313E-6BE7-B61B-1249-D5732999BC23}"/>
              </a:ext>
            </a:extLst>
          </p:cNvPr>
          <p:cNvSpPr txBox="1"/>
          <p:nvPr/>
        </p:nvSpPr>
        <p:spPr>
          <a:xfrm>
            <a:off x="7706068" y="3390775"/>
            <a:ext cx="1821896" cy="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tBURST</a:t>
            </a:r>
            <a:r>
              <a:rPr lang="en-US" altLang="ko-KR" sz="1600" dirty="0"/>
              <a:t> + </a:t>
            </a:r>
            <a:r>
              <a:rPr lang="en-US" altLang="ko-KR" sz="1600" dirty="0" err="1"/>
              <a:t>tWR</a:t>
            </a:r>
            <a:endParaRPr lang="ko-KR" altLang="en-US" sz="1600" dirty="0"/>
          </a:p>
        </p:txBody>
      </p:sp>
      <p:sp>
        <p:nvSpPr>
          <p:cNvPr id="40" name="육각형 39">
            <a:extLst>
              <a:ext uri="{FF2B5EF4-FFF2-40B4-BE49-F238E27FC236}">
                <a16:creationId xmlns:a16="http://schemas.microsoft.com/office/drawing/2014/main" id="{F3B586FA-07BB-27FF-379C-A9F223B6CF87}"/>
              </a:ext>
            </a:extLst>
          </p:cNvPr>
          <p:cNvSpPr/>
          <p:nvPr/>
        </p:nvSpPr>
        <p:spPr>
          <a:xfrm>
            <a:off x="4534868" y="2334304"/>
            <a:ext cx="730772" cy="31820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WR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1" name="육각형 40">
            <a:extLst>
              <a:ext uri="{FF2B5EF4-FFF2-40B4-BE49-F238E27FC236}">
                <a16:creationId xmlns:a16="http://schemas.microsoft.com/office/drawing/2014/main" id="{EA2757E2-C4EC-9563-AF33-910D348C4877}"/>
              </a:ext>
            </a:extLst>
          </p:cNvPr>
          <p:cNvSpPr/>
          <p:nvPr/>
        </p:nvSpPr>
        <p:spPr>
          <a:xfrm>
            <a:off x="4534868" y="1878789"/>
            <a:ext cx="730772" cy="31820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Col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육각형 41">
            <a:extLst>
              <a:ext uri="{FF2B5EF4-FFF2-40B4-BE49-F238E27FC236}">
                <a16:creationId xmlns:a16="http://schemas.microsoft.com/office/drawing/2014/main" id="{2F8C790C-29A1-9B2E-1885-A4536AAA70AF}"/>
              </a:ext>
            </a:extLst>
          </p:cNvPr>
          <p:cNvSpPr/>
          <p:nvPr/>
        </p:nvSpPr>
        <p:spPr>
          <a:xfrm>
            <a:off x="2322944" y="1878789"/>
            <a:ext cx="730772" cy="31820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Row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9B94F7A9-98AE-751D-E508-2DADC80D3EFE}"/>
              </a:ext>
            </a:extLst>
          </p:cNvPr>
          <p:cNvCxnSpPr>
            <a:cxnSpLocks/>
          </p:cNvCxnSpPr>
          <p:nvPr/>
        </p:nvCxnSpPr>
        <p:spPr>
          <a:xfrm>
            <a:off x="11533320" y="1419292"/>
            <a:ext cx="0" cy="2016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5D8A001E-A43B-5F54-7721-711680D4548C}"/>
              </a:ext>
            </a:extLst>
          </p:cNvPr>
          <p:cNvCxnSpPr>
            <a:cxnSpLocks/>
          </p:cNvCxnSpPr>
          <p:nvPr/>
        </p:nvCxnSpPr>
        <p:spPr>
          <a:xfrm>
            <a:off x="4895489" y="3440252"/>
            <a:ext cx="1472579" cy="0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7884BB1-40D6-F0C0-E046-30972D988333}"/>
              </a:ext>
            </a:extLst>
          </p:cNvPr>
          <p:cNvSpPr txBox="1"/>
          <p:nvPr/>
        </p:nvSpPr>
        <p:spPr>
          <a:xfrm>
            <a:off x="5358977" y="3390775"/>
            <a:ext cx="612789" cy="34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/>
              <a:t>tWL</a:t>
            </a:r>
            <a:endParaRPr lang="ko-KR" altLang="en-US" sz="1600" dirty="0"/>
          </a:p>
        </p:txBody>
      </p:sp>
      <p:sp>
        <p:nvSpPr>
          <p:cNvPr id="46" name="육각형 45">
            <a:extLst>
              <a:ext uri="{FF2B5EF4-FFF2-40B4-BE49-F238E27FC236}">
                <a16:creationId xmlns:a16="http://schemas.microsoft.com/office/drawing/2014/main" id="{B86DF744-3947-BF29-F7A2-FEAF1472CADF}"/>
              </a:ext>
            </a:extLst>
          </p:cNvPr>
          <p:cNvSpPr/>
          <p:nvPr/>
        </p:nvSpPr>
        <p:spPr>
          <a:xfrm>
            <a:off x="1592367" y="2334304"/>
            <a:ext cx="730772" cy="318207"/>
          </a:xfrm>
          <a:prstGeom prst="hex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/>
          <a:lstStyle/>
          <a:p>
            <a:pPr algn="ctr">
              <a:lnSpc>
                <a:spcPts val="13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Pre-ACT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74" name="연결선: 구부러짐 73">
            <a:extLst>
              <a:ext uri="{FF2B5EF4-FFF2-40B4-BE49-F238E27FC236}">
                <a16:creationId xmlns:a16="http://schemas.microsoft.com/office/drawing/2014/main" id="{159CE052-447A-8D2C-8F78-15BCB76EAA32}"/>
              </a:ext>
            </a:extLst>
          </p:cNvPr>
          <p:cNvCxnSpPr>
            <a:cxnSpLocks/>
            <a:stCxn id="32" idx="0"/>
            <a:endCxn id="38" idx="0"/>
          </p:cNvCxnSpPr>
          <p:nvPr/>
        </p:nvCxnSpPr>
        <p:spPr>
          <a:xfrm>
            <a:off x="3058091" y="2493408"/>
            <a:ext cx="790181" cy="897367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연결선: 구부러짐 74">
            <a:extLst>
              <a:ext uri="{FF2B5EF4-FFF2-40B4-BE49-F238E27FC236}">
                <a16:creationId xmlns:a16="http://schemas.microsoft.com/office/drawing/2014/main" id="{C6698DA6-6FB9-6490-DB08-A7DC726DF0DB}"/>
              </a:ext>
            </a:extLst>
          </p:cNvPr>
          <p:cNvCxnSpPr>
            <a:cxnSpLocks/>
            <a:stCxn id="46" idx="0"/>
            <a:endCxn id="16" idx="0"/>
          </p:cNvCxnSpPr>
          <p:nvPr/>
        </p:nvCxnSpPr>
        <p:spPr>
          <a:xfrm>
            <a:off x="2323139" y="2493407"/>
            <a:ext cx="61133" cy="897368"/>
          </a:xfrm>
          <a:prstGeom prst="curved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69A8E5C2-558F-2081-AA4E-17184A85E3B5}"/>
              </a:ext>
            </a:extLst>
          </p:cNvPr>
          <p:cNvCxnSpPr/>
          <p:nvPr/>
        </p:nvCxnSpPr>
        <p:spPr>
          <a:xfrm>
            <a:off x="1592073" y="2794419"/>
            <a:ext cx="1461645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A1946E39-6D00-0590-7785-8DC5AA3AA670}"/>
              </a:ext>
            </a:extLst>
          </p:cNvPr>
          <p:cNvSpPr/>
          <p:nvPr/>
        </p:nvSpPr>
        <p:spPr>
          <a:xfrm>
            <a:off x="1701776" y="2702146"/>
            <a:ext cx="612626" cy="16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>
                <a:solidFill>
                  <a:srgbClr val="0070C0"/>
                </a:solidFill>
              </a:rPr>
              <a:t>P-ACT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39" grpId="0"/>
      <p:bldP spid="40" grpId="0" animBg="1"/>
      <p:bldP spid="41" grpId="0" animBg="1"/>
      <p:bldP spid="42" grpId="0" animBg="1"/>
      <p:bldP spid="45" grpId="0"/>
      <p:bldP spid="46" grpId="0" animBg="1"/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7EEE1-FD33-7B46-AB48-6BA704024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Evaluation</a:t>
            </a:r>
            <a:endParaRPr lang="en-KR" b="1" dirty="0"/>
          </a:p>
        </p:txBody>
      </p:sp>
    </p:spTree>
    <p:extLst>
      <p:ext uri="{BB962C8B-B14F-4D97-AF65-F5344CB8AC3E}">
        <p14:creationId xmlns:p14="http://schemas.microsoft.com/office/powerpoint/2010/main" val="225731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1DF0C5E-B2D8-2040-8BB1-6055C0E21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Evaluation Methodology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D14BA15-E916-6B4C-A9DE-AF3820BEB1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3988" y="1825625"/>
            <a:ext cx="5865812" cy="4011613"/>
          </a:xfrm>
        </p:spPr>
        <p:txBody>
          <a:bodyPr/>
          <a:lstStyle/>
          <a:p>
            <a:r>
              <a:rPr lang="en-US" altLang="en-US" dirty="0"/>
              <a:t>Simulation infrastructure</a:t>
            </a:r>
          </a:p>
          <a:p>
            <a:pPr lvl="1"/>
            <a:r>
              <a:rPr lang="en-US" altLang="en-US" dirty="0"/>
              <a:t>GEM5</a:t>
            </a:r>
          </a:p>
          <a:p>
            <a:pPr lvl="1"/>
            <a:r>
              <a:rPr lang="en-US" altLang="en-US" dirty="0" err="1"/>
              <a:t>NVMain</a:t>
            </a:r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Benchmark</a:t>
            </a:r>
          </a:p>
          <a:p>
            <a:pPr lvl="1"/>
            <a:r>
              <a:rPr lang="en-US" altLang="en-US" dirty="0"/>
              <a:t>SPEC CPU 2006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Competitive techniques</a:t>
            </a:r>
          </a:p>
          <a:p>
            <a:pPr lvl="1"/>
            <a:r>
              <a:rPr lang="en-US" altLang="en-US" dirty="0"/>
              <a:t>WB-PCM, WT-PCM</a:t>
            </a:r>
          </a:p>
          <a:p>
            <a:pPr lvl="1"/>
            <a:endParaRPr lang="en-US" altLang="en-US" dirty="0"/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01C6498C-F6B9-1811-D4E0-8FD23E913A4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0100144"/>
              </p:ext>
            </p:extLst>
          </p:nvPr>
        </p:nvGraphicFramePr>
        <p:xfrm>
          <a:off x="6172200" y="1538409"/>
          <a:ext cx="5662246" cy="385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7129">
                  <a:extLst>
                    <a:ext uri="{9D8B030D-6E8A-4147-A177-3AD203B41FA5}">
                      <a16:colId xmlns:a16="http://schemas.microsoft.com/office/drawing/2014/main" val="3164776219"/>
                    </a:ext>
                  </a:extLst>
                </a:gridCol>
                <a:gridCol w="3935117">
                  <a:extLst>
                    <a:ext uri="{9D8B030D-6E8A-4147-A177-3AD203B41FA5}">
                      <a16:colId xmlns:a16="http://schemas.microsoft.com/office/drawing/2014/main" val="2950539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Component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Configuration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8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Processor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3GHz, x86 4Cores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78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Caches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L1 : I/D 32KB, 8 way, 4-cycle, private</a:t>
                      </a:r>
                    </a:p>
                    <a:p>
                      <a:pPr latinLnBrk="1"/>
                      <a:r>
                        <a:rPr lang="en-US" altLang="ko-KR" dirty="0"/>
                        <a:t>L2 : 4MB, 16way, 12-cycle, shared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7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Memory controller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FR-FCFS, 32 entries queue,</a:t>
                      </a:r>
                    </a:p>
                    <a:p>
                      <a:pPr latinLnBrk="1"/>
                      <a:r>
                        <a:rPr lang="en-US" altLang="ko-KR" dirty="0"/>
                        <a:t>Open page policy (for baseline)</a:t>
                      </a:r>
                    </a:p>
                    <a:p>
                      <a:pPr latinLnBrk="1"/>
                      <a:r>
                        <a:rPr lang="en-US" altLang="ko-KR" dirty="0"/>
                        <a:t>Pseudo-open page policy (for Ours)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11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Main memory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400 MHz, 8GB, 2KB buffer, </a:t>
                      </a:r>
                    </a:p>
                    <a:p>
                      <a:pPr latinLnBrk="1"/>
                      <a:r>
                        <a:rPr lang="en-US" altLang="ko-KR" dirty="0"/>
                        <a:t>1 channels, 2 rank / channels, </a:t>
                      </a:r>
                    </a:p>
                    <a:p>
                      <a:pPr latinLnBrk="1"/>
                      <a:r>
                        <a:rPr lang="en-US" altLang="ko-KR" dirty="0"/>
                        <a:t>8 bank / rank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6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Memory timing parameters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tRCD</a:t>
                      </a:r>
                      <a:r>
                        <a:rPr lang="en-US" altLang="ko-KR" dirty="0"/>
                        <a:t> 60ns, </a:t>
                      </a:r>
                      <a:r>
                        <a:rPr lang="en-US" altLang="ko-KR" dirty="0" err="1"/>
                        <a:t>tWR</a:t>
                      </a:r>
                      <a:r>
                        <a:rPr lang="en-US" altLang="ko-KR" dirty="0"/>
                        <a:t> 75ns, </a:t>
                      </a:r>
                      <a:r>
                        <a:rPr lang="en-US" altLang="ko-KR" dirty="0" err="1"/>
                        <a:t>tCWD</a:t>
                      </a:r>
                      <a:r>
                        <a:rPr lang="en-US" altLang="ko-KR" dirty="0"/>
                        <a:t> 10ns, </a:t>
                      </a:r>
                      <a:r>
                        <a:rPr lang="en-US" altLang="ko-KR" dirty="0" err="1"/>
                        <a:t>tPRCD</a:t>
                      </a:r>
                      <a:r>
                        <a:rPr lang="en-US" altLang="ko-KR" dirty="0"/>
                        <a:t> 10ns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3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566084-6AAE-68E5-8BDA-08C6E9B2B84E}"/>
              </a:ext>
            </a:extLst>
          </p:cNvPr>
          <p:cNvSpPr txBox="1"/>
          <p:nvPr/>
        </p:nvSpPr>
        <p:spPr>
          <a:xfrm>
            <a:off x="10875263" y="104062"/>
            <a:ext cx="1316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Evaluation</a:t>
            </a:r>
            <a:endParaRPr lang="en-K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1DF0C5E-B2D8-2040-8BB1-6055C0E21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Performance Result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D14BA15-E916-6B4C-A9DE-AF3820BEB1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3988" y="1825625"/>
            <a:ext cx="11878490" cy="4011613"/>
          </a:xfrm>
        </p:spPr>
        <p:txBody>
          <a:bodyPr/>
          <a:lstStyle/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sz="2400" dirty="0"/>
              <a:t>Average speedup of 15% over the WB-PCM, 4% over the WT-PCM</a:t>
            </a:r>
          </a:p>
          <a:p>
            <a:r>
              <a:rPr lang="en-US" altLang="en-US" sz="2400" dirty="0"/>
              <a:t>For 12 of 23 workloads, 24% over the WB-PCM, 7% over the WT-PCM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453C7-740F-2792-CAAE-EDA87683B419}"/>
              </a:ext>
            </a:extLst>
          </p:cNvPr>
          <p:cNvSpPr txBox="1"/>
          <p:nvPr/>
        </p:nvSpPr>
        <p:spPr>
          <a:xfrm>
            <a:off x="10875263" y="104062"/>
            <a:ext cx="1316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Evaluation</a:t>
            </a:r>
            <a:endParaRPr lang="en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F11C65-71BC-9077-ACA3-2663B0B018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91" b="3385"/>
          <a:stretch/>
        </p:blipFill>
        <p:spPr>
          <a:xfrm>
            <a:off x="1565825" y="1463039"/>
            <a:ext cx="8817050" cy="2791969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F43DD5ED-E6E2-3A87-4539-550BC5ABCB76}"/>
              </a:ext>
            </a:extLst>
          </p:cNvPr>
          <p:cNvSpPr/>
          <p:nvPr/>
        </p:nvSpPr>
        <p:spPr>
          <a:xfrm rot="10800000">
            <a:off x="9907573" y="2702961"/>
            <a:ext cx="443987" cy="2589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7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1DF0C5E-B2D8-2040-8BB1-6055C0E21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Energy Result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D14BA15-E916-6B4C-A9DE-AF3820BEB1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3988" y="1825625"/>
            <a:ext cx="11878490" cy="4011613"/>
          </a:xfrm>
        </p:spPr>
        <p:txBody>
          <a:bodyPr/>
          <a:lstStyle/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sz="1050" dirty="0"/>
          </a:p>
          <a:p>
            <a:r>
              <a:rPr lang="en-US" altLang="en-US" sz="2400" dirty="0"/>
              <a:t>WA-PCM consumes 41% less energy than WB-PCM</a:t>
            </a:r>
          </a:p>
          <a:p>
            <a:r>
              <a:rPr lang="en-US" altLang="en-US" sz="2400" dirty="0"/>
              <a:t>For 12 of 23 workloads, consumes 47% less energy on average</a:t>
            </a:r>
          </a:p>
          <a:p>
            <a:r>
              <a:rPr lang="en-US" altLang="en-US" sz="2400" dirty="0"/>
              <a:t>Similar energy consumption to WT-PCM</a:t>
            </a:r>
          </a:p>
          <a:p>
            <a:endParaRPr lang="en-US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18A6F-273E-DA15-AA5B-301BFD31DFFC}"/>
              </a:ext>
            </a:extLst>
          </p:cNvPr>
          <p:cNvSpPr txBox="1"/>
          <p:nvPr/>
        </p:nvSpPr>
        <p:spPr>
          <a:xfrm>
            <a:off x="10875263" y="104062"/>
            <a:ext cx="1316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Evaluation</a:t>
            </a:r>
            <a:endParaRPr lang="en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B4E376-52F2-1B86-4647-2E1BD3F3B5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52" b="3116"/>
          <a:stretch/>
        </p:blipFill>
        <p:spPr>
          <a:xfrm>
            <a:off x="1474385" y="1426051"/>
            <a:ext cx="8817050" cy="2843499"/>
          </a:xfrm>
          <a:prstGeom prst="rect">
            <a:avLst/>
          </a:prstGeom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075DD66-C0BF-4FF7-2997-0D30B2305054}"/>
              </a:ext>
            </a:extLst>
          </p:cNvPr>
          <p:cNvSpPr/>
          <p:nvPr/>
        </p:nvSpPr>
        <p:spPr>
          <a:xfrm rot="10800000">
            <a:off x="9834921" y="2854063"/>
            <a:ext cx="443987" cy="2589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7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1DF0C5E-B2D8-2040-8BB1-6055C0E21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Conclusion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D14BA15-E916-6B4C-A9DE-AF3820BEB1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3988" y="1825625"/>
            <a:ext cx="11878490" cy="4011613"/>
          </a:xfrm>
        </p:spPr>
        <p:txBody>
          <a:bodyPr/>
          <a:lstStyle/>
          <a:p>
            <a:r>
              <a:rPr lang="en-US" altLang="en-US" dirty="0"/>
              <a:t>The demands for scalable memory systems are increasing</a:t>
            </a:r>
          </a:p>
          <a:p>
            <a:pPr lvl="1"/>
            <a:r>
              <a:rPr lang="en-US" altLang="en-US" dirty="0"/>
              <a:t>PCM systems have attracted significant attention as an alternative to DRAM</a:t>
            </a:r>
          </a:p>
          <a:p>
            <a:pPr lvl="1"/>
            <a:r>
              <a:rPr lang="en-US" altLang="en-US" dirty="0"/>
              <a:t>But, the performance of PCM systems is still much lower than DRAM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0039F6"/>
                </a:solidFill>
              </a:rPr>
              <a:t>Write-Around PCM system </a:t>
            </a:r>
            <a:r>
              <a:rPr lang="en-US" altLang="en-US" dirty="0">
                <a:solidFill>
                  <a:srgbClr val="0039F6"/>
                </a:solidFill>
                <a:sym typeface="Wingdings" pitchFamily="2" charset="2"/>
              </a:rPr>
              <a:t></a:t>
            </a:r>
            <a:r>
              <a:rPr lang="en-US" altLang="en-US" dirty="0">
                <a:solidFill>
                  <a:srgbClr val="0039F6"/>
                </a:solidFill>
              </a:rPr>
              <a:t> Reduces the row activation latency</a:t>
            </a:r>
          </a:p>
          <a:p>
            <a:pPr lvl="1"/>
            <a:r>
              <a:rPr lang="en-US" altLang="en-US" dirty="0">
                <a:solidFill>
                  <a:srgbClr val="00B050"/>
                </a:solidFill>
              </a:rPr>
              <a:t>Pseudo Row Activation + Direct Write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15% Performance gain over the WB-PCM (4% over the WT-PCM)</a:t>
            </a:r>
          </a:p>
          <a:p>
            <a:r>
              <a:rPr lang="en-US" altLang="en-US" dirty="0"/>
              <a:t>41% Energy reductions over the WB-PCM (similar to the WT-PCM)</a:t>
            </a:r>
          </a:p>
        </p:txBody>
      </p:sp>
    </p:spTree>
    <p:extLst>
      <p:ext uri="{BB962C8B-B14F-4D97-AF65-F5344CB8AC3E}">
        <p14:creationId xmlns:p14="http://schemas.microsoft.com/office/powerpoint/2010/main" val="9492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7EEE1-FD33-7B46-AB48-6BA704024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KR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55908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7EEE1-FD33-7B46-AB48-6BA704024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Thank You</a:t>
            </a:r>
            <a:endParaRPr lang="en-KR" b="1" dirty="0"/>
          </a:p>
        </p:txBody>
      </p:sp>
    </p:spTree>
    <p:extLst>
      <p:ext uri="{BB962C8B-B14F-4D97-AF65-F5344CB8AC3E}">
        <p14:creationId xmlns:p14="http://schemas.microsoft.com/office/powerpoint/2010/main" val="422642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PCM (Phase Change Memory)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9CC8-D0F8-1244-848C-A92DBF3BE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KR" dirty="0">
                <a:latin typeface="Arial" panose="020B0604020202020204" pitchFamily="34" charset="0"/>
                <a:cs typeface="Arial" panose="020B0604020202020204" pitchFamily="34" charset="0"/>
              </a:rPr>
              <a:t>Non-volatile</a:t>
            </a:r>
          </a:p>
          <a:p>
            <a:r>
              <a:rPr lang="en-KR" dirty="0">
                <a:latin typeface="Arial" panose="020B0604020202020204" pitchFamily="34" charset="0"/>
                <a:cs typeface="Arial" panose="020B0604020202020204" pitchFamily="34" charset="0"/>
              </a:rPr>
              <a:t>High capacity</a:t>
            </a:r>
          </a:p>
          <a:p>
            <a:r>
              <a:rPr lang="en-KR" dirty="0">
                <a:latin typeface="Arial" panose="020B0604020202020204" pitchFamily="34" charset="0"/>
                <a:cs typeface="Arial" panose="020B0604020202020204" pitchFamily="34" charset="0"/>
              </a:rPr>
              <a:t>Low power</a:t>
            </a:r>
          </a:p>
          <a:p>
            <a:r>
              <a:rPr lang="en-US" b="1" dirty="0">
                <a:solidFill>
                  <a:srgbClr val="003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DRAM replacement</a:t>
            </a:r>
            <a:endParaRPr lang="en-KR" b="1" dirty="0">
              <a:solidFill>
                <a:srgbClr val="0039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ABEEE-469C-ED4D-A225-C28832417DFA}"/>
              </a:ext>
            </a:extLst>
          </p:cNvPr>
          <p:cNvSpPr txBox="1"/>
          <p:nvPr/>
        </p:nvSpPr>
        <p:spPr>
          <a:xfrm>
            <a:off x="10470969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Background</a:t>
            </a:r>
            <a:r>
              <a:rPr lang="en-US" altLang="en-US" dirty="0"/>
              <a:t> </a:t>
            </a:r>
            <a:endParaRPr lang="en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BC5EC3-2223-5E89-18D3-645E009D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818564"/>
            <a:ext cx="5988685" cy="15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04AB74-4054-4327-A7DE-92F0E09276B3}"/>
              </a:ext>
            </a:extLst>
          </p:cNvPr>
          <p:cNvSpPr txBox="1"/>
          <p:nvPr/>
        </p:nvSpPr>
        <p:spPr>
          <a:xfrm>
            <a:off x="6525260" y="3244334"/>
            <a:ext cx="4965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altLang="ko-KR" dirty="0"/>
              <a:t>Intel Optane</a:t>
            </a:r>
            <a:r>
              <a:rPr lang="en-US" altLang="ko-KR" dirty="0"/>
              <a:t> DC Persistent Memory Module</a:t>
            </a:r>
            <a:r>
              <a:rPr lang="en-US" altLang="ko-KR" baseline="30000" dirty="0"/>
              <a:t>1</a:t>
            </a:r>
            <a:endParaRPr lang="en-KR" altLang="ko-KR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2BC67-5C63-56D6-1F45-A96086FC2051}"/>
              </a:ext>
            </a:extLst>
          </p:cNvPr>
          <p:cNvSpPr txBox="1"/>
          <p:nvPr/>
        </p:nvSpPr>
        <p:spPr>
          <a:xfrm>
            <a:off x="383540" y="5946894"/>
            <a:ext cx="614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aseline="30000" dirty="0"/>
              <a:t>1</a:t>
            </a:r>
            <a:r>
              <a:rPr lang="en-US" altLang="ko-KR" dirty="0"/>
              <a:t>Brian Beeler, </a:t>
            </a:r>
            <a:r>
              <a:rPr lang="en-US" altLang="ko-KR" dirty="0" err="1"/>
              <a:t>StorageReview</a:t>
            </a:r>
            <a:r>
              <a:rPr lang="en-US" altLang="ko-KR" dirty="0"/>
              <a:t>, April 2, 2019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47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PCM (Phase Change Memory)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4110180"/>
            <a:ext cx="11879262" cy="2355273"/>
          </a:xfrm>
        </p:spPr>
        <p:txBody>
          <a:bodyPr/>
          <a:lstStyle/>
          <a:p>
            <a:r>
              <a:rPr lang="en-US" altLang="ko-KR" sz="2800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RESET(bit ‘0’) : Short duration, High electrical pulse</a:t>
            </a:r>
            <a:endParaRPr lang="en-US" altLang="ko-KR" sz="2800" dirty="0">
              <a:ea typeface="굴림" panose="020B0600000101010101" pitchFamily="50" charset="-127"/>
            </a:endParaRPr>
          </a:p>
          <a:p>
            <a:r>
              <a:rPr lang="en-US" altLang="ko-KR" sz="2800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SET(bit ‘1’) : Long duration, Low electrical pulse</a:t>
            </a:r>
          </a:p>
          <a:p>
            <a:r>
              <a:rPr lang="en-US" altLang="ko-KR" sz="2800" dirty="0">
                <a:solidFill>
                  <a:srgbClr val="FF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The speed of the write operation is much slower than that of the read operation</a:t>
            </a:r>
          </a:p>
          <a:p>
            <a:endParaRPr lang="en-US" altLang="ko-KR" sz="28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/>
          </a:p>
        </p:txBody>
      </p:sp>
      <p:pic>
        <p:nvPicPr>
          <p:cNvPr id="6" name="Google Shape;64;p3">
            <a:extLst>
              <a:ext uri="{FF2B5EF4-FFF2-40B4-BE49-F238E27FC236}">
                <a16:creationId xmlns:a16="http://schemas.microsoft.com/office/drawing/2014/main" id="{3F173142-17CC-C980-C82B-5FF0BB6F506C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1" b="26170"/>
          <a:stretch/>
        </p:blipFill>
        <p:spPr bwMode="auto">
          <a:xfrm>
            <a:off x="2072138" y="1560230"/>
            <a:ext cx="3571280" cy="24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6CECB6-213B-37A1-0493-C87D7325311F}"/>
              </a:ext>
            </a:extLst>
          </p:cNvPr>
          <p:cNvSpPr txBox="1"/>
          <p:nvPr/>
        </p:nvSpPr>
        <p:spPr>
          <a:xfrm>
            <a:off x="10470969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Background</a:t>
            </a:r>
            <a:r>
              <a:rPr lang="en-US" altLang="en-US" dirty="0"/>
              <a:t> </a:t>
            </a:r>
            <a:endParaRPr lang="en-KR" dirty="0"/>
          </a:p>
        </p:txBody>
      </p:sp>
      <p:pic>
        <p:nvPicPr>
          <p:cNvPr id="8" name="Google Shape;64;p3">
            <a:extLst>
              <a:ext uri="{FF2B5EF4-FFF2-40B4-BE49-F238E27FC236}">
                <a16:creationId xmlns:a16="http://schemas.microsoft.com/office/drawing/2014/main" id="{B8644DEF-F120-4758-6E86-937081FBB0EB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9" b="26170"/>
          <a:stretch/>
        </p:blipFill>
        <p:spPr bwMode="auto">
          <a:xfrm>
            <a:off x="5745018" y="1560230"/>
            <a:ext cx="4017458" cy="24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EB2E91D-2DD1-DE67-416E-7D483D408723}"/>
              </a:ext>
            </a:extLst>
          </p:cNvPr>
          <p:cNvSpPr/>
          <p:nvPr/>
        </p:nvSpPr>
        <p:spPr>
          <a:xfrm>
            <a:off x="6843058" y="2621266"/>
            <a:ext cx="718509" cy="215153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73DD-A7AD-6F44-9865-05DA940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PCM Architecture &amp; Operations</a:t>
            </a:r>
            <a:endParaRPr lang="en-K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A3FAA-9E81-BF44-8F24-C392BF63B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825625"/>
            <a:ext cx="5774998" cy="3071813"/>
          </a:xfrm>
        </p:spPr>
        <p:txBody>
          <a:bodyPr/>
          <a:lstStyle/>
          <a:p>
            <a:r>
              <a:rPr lang="en-KR" dirty="0"/>
              <a:t>Read</a:t>
            </a:r>
            <a:r>
              <a:rPr lang="en-US" dirty="0"/>
              <a:t> </a:t>
            </a:r>
            <a:r>
              <a:rPr lang="en-US" altLang="ko-KR" dirty="0"/>
              <a:t>Operation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6DB82-096D-F047-814E-17FE06DF37AB}"/>
              </a:ext>
            </a:extLst>
          </p:cNvPr>
          <p:cNvSpPr txBox="1"/>
          <p:nvPr/>
        </p:nvSpPr>
        <p:spPr>
          <a:xfrm>
            <a:off x="10470969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Background</a:t>
            </a:r>
            <a:r>
              <a:rPr lang="en-US" altLang="en-US" dirty="0"/>
              <a:t> </a:t>
            </a:r>
            <a:endParaRPr lang="en-K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AF57C4-10D4-8A1E-8E1D-41F8610F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23" y="4116888"/>
            <a:ext cx="5009027" cy="1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889E94-C961-9FE0-D4A2-0BC82B357395}"/>
              </a:ext>
            </a:extLst>
          </p:cNvPr>
          <p:cNvSpPr/>
          <p:nvPr/>
        </p:nvSpPr>
        <p:spPr>
          <a:xfrm>
            <a:off x="2687570" y="2342367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91D2F34-8F20-F002-FD11-D1C81E9F16CB}"/>
              </a:ext>
            </a:extLst>
          </p:cNvPr>
          <p:cNvCxnSpPr>
            <a:cxnSpLocks/>
          </p:cNvCxnSpPr>
          <p:nvPr/>
        </p:nvCxnSpPr>
        <p:spPr>
          <a:xfrm>
            <a:off x="3202072" y="2352739"/>
            <a:ext cx="0" cy="3125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83EE1F4-E64C-CE80-88DD-1CA8C4E94D14}"/>
              </a:ext>
            </a:extLst>
          </p:cNvPr>
          <p:cNvSpPr/>
          <p:nvPr/>
        </p:nvSpPr>
        <p:spPr>
          <a:xfrm>
            <a:off x="2413034" y="2563489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8E43BD6-A5A7-6B9E-64DE-F2AF52F8F6BD}"/>
              </a:ext>
            </a:extLst>
          </p:cNvPr>
          <p:cNvCxnSpPr>
            <a:cxnSpLocks/>
          </p:cNvCxnSpPr>
          <p:nvPr/>
        </p:nvCxnSpPr>
        <p:spPr>
          <a:xfrm>
            <a:off x="2893150" y="2563489"/>
            <a:ext cx="0" cy="29028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579132B-46D3-544C-0958-F179D8D38D69}"/>
              </a:ext>
            </a:extLst>
          </p:cNvPr>
          <p:cNvSpPr/>
          <p:nvPr/>
        </p:nvSpPr>
        <p:spPr>
          <a:xfrm>
            <a:off x="2116538" y="2789640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6" name="사다리꼴 15">
            <a:extLst>
              <a:ext uri="{FF2B5EF4-FFF2-40B4-BE49-F238E27FC236}">
                <a16:creationId xmlns:a16="http://schemas.microsoft.com/office/drawing/2014/main" id="{245D0BBF-0FE4-5CAD-FB52-8941CD6BD24C}"/>
              </a:ext>
            </a:extLst>
          </p:cNvPr>
          <p:cNvSpPr/>
          <p:nvPr/>
        </p:nvSpPr>
        <p:spPr>
          <a:xfrm rot="16200000">
            <a:off x="717404" y="3473112"/>
            <a:ext cx="1939852" cy="572908"/>
          </a:xfrm>
          <a:prstGeom prst="trapezoid">
            <a:avLst>
              <a:gd name="adj" fmla="val 640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row-decoder</a:t>
            </a: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931A0BD7-1AF3-522D-BBE7-2027FCB2097C}"/>
              </a:ext>
            </a:extLst>
          </p:cNvPr>
          <p:cNvCxnSpPr>
            <a:cxnSpLocks/>
            <a:endCxn id="16" idx="0"/>
          </p:cNvCxnSpPr>
          <p:nvPr/>
        </p:nvCxnSpPr>
        <p:spPr>
          <a:xfrm rot="5400000" flipH="1" flipV="1">
            <a:off x="581267" y="4251611"/>
            <a:ext cx="1311654" cy="327565"/>
          </a:xfrm>
          <a:prstGeom prst="bentConnector4">
            <a:avLst>
              <a:gd name="adj1" fmla="val 240"/>
              <a:gd name="adj2" fmla="val 1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FEFF50-BB50-E3C6-2D5E-DA8989C7BF0E}"/>
              </a:ext>
            </a:extLst>
          </p:cNvPr>
          <p:cNvSpPr txBox="1"/>
          <p:nvPr/>
        </p:nvSpPr>
        <p:spPr>
          <a:xfrm rot="10800000">
            <a:off x="1000219" y="4030927"/>
            <a:ext cx="492443" cy="1103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/>
              <a:t>row-</a:t>
            </a:r>
            <a:r>
              <a:rPr lang="en-US" altLang="ko-KR" sz="2000" dirty="0" err="1"/>
              <a:t>addr</a:t>
            </a:r>
            <a:endParaRPr lang="ko-KR" altLang="en-US" sz="2000" dirty="0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2729317-B1B3-2063-4DF9-7CBD99288450}"/>
              </a:ext>
            </a:extLst>
          </p:cNvPr>
          <p:cNvCxnSpPr>
            <a:cxnSpLocks/>
          </p:cNvCxnSpPr>
          <p:nvPr/>
        </p:nvCxnSpPr>
        <p:spPr>
          <a:xfrm>
            <a:off x="2277919" y="3603767"/>
            <a:ext cx="29792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E9653B-9B7A-36E6-84E1-F3E6941F139E}"/>
              </a:ext>
            </a:extLst>
          </p:cNvPr>
          <p:cNvGrpSpPr/>
          <p:nvPr/>
        </p:nvGrpSpPr>
        <p:grpSpPr>
          <a:xfrm>
            <a:off x="1973782" y="3020821"/>
            <a:ext cx="304137" cy="1447348"/>
            <a:chOff x="1259631" y="1037693"/>
            <a:chExt cx="369395" cy="1329825"/>
          </a:xfrm>
        </p:grpSpPr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BB1DC200-235C-52F0-48DE-7CC3265005D3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037693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DB8A3BB-7EF7-7F86-C2C2-91FE26E08B1B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305505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FDB08283-D1A5-07D7-2E4A-170E4F1C7B4C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83189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D35D6609-4FFC-216F-32CB-D5AD8147BCFA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099706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0A975B1E-F98E-B9AE-450D-E8C690C81C4C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367518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8CC8E2FE-3D34-81C7-83D5-D89A7E2C615E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57330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6FED442-9679-2F8D-8D5C-AD0AC8165C1A}"/>
              </a:ext>
            </a:extLst>
          </p:cNvPr>
          <p:cNvSpPr/>
          <p:nvPr/>
        </p:nvSpPr>
        <p:spPr>
          <a:xfrm>
            <a:off x="2116537" y="5478690"/>
            <a:ext cx="3140654" cy="34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row-buffer</a:t>
            </a:r>
            <a:endParaRPr lang="ko-KR" altLang="en-US" sz="1636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E2347F-931A-E869-D7C4-CCD573F85B39}"/>
              </a:ext>
            </a:extLst>
          </p:cNvPr>
          <p:cNvSpPr txBox="1"/>
          <p:nvPr/>
        </p:nvSpPr>
        <p:spPr>
          <a:xfrm rot="16200000">
            <a:off x="2891405" y="2817920"/>
            <a:ext cx="492443" cy="1105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 err="1"/>
              <a:t>wordline</a:t>
            </a:r>
            <a:endParaRPr lang="ko-KR" alt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3AE8CE-0AC2-568A-D4EB-DB3F6E9337C8}"/>
              </a:ext>
            </a:extLst>
          </p:cNvPr>
          <p:cNvSpPr txBox="1"/>
          <p:nvPr/>
        </p:nvSpPr>
        <p:spPr>
          <a:xfrm>
            <a:off x="2507215" y="3821935"/>
            <a:ext cx="492443" cy="7580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 err="1"/>
              <a:t>bitline</a:t>
            </a:r>
            <a:endParaRPr lang="ko-KR" altLang="en-US" sz="2000" dirty="0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66A8C339-194E-22E7-B968-B1FC483D0E35}"/>
              </a:ext>
            </a:extLst>
          </p:cNvPr>
          <p:cNvCxnSpPr>
            <a:cxnSpLocks/>
          </p:cNvCxnSpPr>
          <p:nvPr/>
        </p:nvCxnSpPr>
        <p:spPr>
          <a:xfrm>
            <a:off x="4109037" y="4714092"/>
            <a:ext cx="0" cy="75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422BB14A-EBA6-0661-B723-678DEF862B27}"/>
              </a:ext>
            </a:extLst>
          </p:cNvPr>
          <p:cNvCxnSpPr>
            <a:cxnSpLocks/>
          </p:cNvCxnSpPr>
          <p:nvPr/>
        </p:nvCxnSpPr>
        <p:spPr>
          <a:xfrm>
            <a:off x="4398017" y="4714092"/>
            <a:ext cx="0" cy="751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82DCA1F6-A87E-024A-865E-3B9A386B85D7}"/>
              </a:ext>
            </a:extLst>
          </p:cNvPr>
          <p:cNvCxnSpPr>
            <a:cxnSpLocks/>
          </p:cNvCxnSpPr>
          <p:nvPr/>
        </p:nvCxnSpPr>
        <p:spPr>
          <a:xfrm>
            <a:off x="4692865" y="4723226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DE5B4CD-C159-C9E1-B064-A0CFB08C6243}"/>
              </a:ext>
            </a:extLst>
          </p:cNvPr>
          <p:cNvCxnSpPr>
            <a:cxnSpLocks/>
          </p:cNvCxnSpPr>
          <p:nvPr/>
        </p:nvCxnSpPr>
        <p:spPr>
          <a:xfrm>
            <a:off x="3510610" y="4729493"/>
            <a:ext cx="0" cy="7420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A00E7868-BD22-874D-6C46-1C1B333CEA21}"/>
              </a:ext>
            </a:extLst>
          </p:cNvPr>
          <p:cNvCxnSpPr>
            <a:cxnSpLocks/>
          </p:cNvCxnSpPr>
          <p:nvPr/>
        </p:nvCxnSpPr>
        <p:spPr>
          <a:xfrm>
            <a:off x="3807000" y="4724462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A2CD604-7D87-38DF-33FD-10A41098C0DC}"/>
              </a:ext>
            </a:extLst>
          </p:cNvPr>
          <p:cNvSpPr/>
          <p:nvPr/>
        </p:nvSpPr>
        <p:spPr>
          <a:xfrm>
            <a:off x="2138498" y="3543464"/>
            <a:ext cx="3118698" cy="13066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347F65B9-1664-3ACE-F790-86F2E3770691}"/>
              </a:ext>
            </a:extLst>
          </p:cNvPr>
          <p:cNvSpPr/>
          <p:nvPr/>
        </p:nvSpPr>
        <p:spPr>
          <a:xfrm>
            <a:off x="2484730" y="3531658"/>
            <a:ext cx="164978" cy="151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1B9B1C98-B5BB-D0C7-7CE9-2F080ADC732B}"/>
              </a:ext>
            </a:extLst>
          </p:cNvPr>
          <p:cNvSpPr/>
          <p:nvPr/>
        </p:nvSpPr>
        <p:spPr>
          <a:xfrm>
            <a:off x="2953298" y="3949221"/>
            <a:ext cx="2006598" cy="704893"/>
          </a:xfrm>
          <a:prstGeom prst="downArrow">
            <a:avLst>
              <a:gd name="adj1" fmla="val 60092"/>
              <a:gd name="adj2" fmla="val 6568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ko-KR" dirty="0"/>
              <a:t>Row-Data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135FA8-6AAF-F278-31F4-B03AC408795F}"/>
              </a:ext>
            </a:extLst>
          </p:cNvPr>
          <p:cNvSpPr txBox="1"/>
          <p:nvPr/>
        </p:nvSpPr>
        <p:spPr>
          <a:xfrm rot="16200000">
            <a:off x="3872202" y="3069290"/>
            <a:ext cx="492090" cy="15321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/>
              <a:t>row activate</a:t>
            </a:r>
            <a:endParaRPr lang="ko-KR" altLang="en-US" sz="1636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C76FB45-CA96-1F9E-227E-38E422E4AF45}"/>
              </a:ext>
            </a:extLst>
          </p:cNvPr>
          <p:cNvCxnSpPr>
            <a:cxnSpLocks/>
          </p:cNvCxnSpPr>
          <p:nvPr/>
        </p:nvCxnSpPr>
        <p:spPr>
          <a:xfrm>
            <a:off x="2574412" y="2789640"/>
            <a:ext cx="0" cy="26767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2DE4A49-AAF2-122A-D0A5-166F65816CEB}"/>
              </a:ext>
            </a:extLst>
          </p:cNvPr>
          <p:cNvSpPr/>
          <p:nvPr/>
        </p:nvSpPr>
        <p:spPr>
          <a:xfrm>
            <a:off x="2116537" y="4937055"/>
            <a:ext cx="3140654" cy="34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write-driver</a:t>
            </a:r>
            <a:endParaRPr lang="ko-KR" altLang="en-US" sz="1636" dirty="0">
              <a:solidFill>
                <a:schemeClr val="tx1"/>
              </a:solidFill>
            </a:endParaRPr>
          </a:p>
        </p:txBody>
      </p:sp>
      <p:sp>
        <p:nvSpPr>
          <p:cNvPr id="85" name="사다리꼴 84">
            <a:extLst>
              <a:ext uri="{FF2B5EF4-FFF2-40B4-BE49-F238E27FC236}">
                <a16:creationId xmlns:a16="http://schemas.microsoft.com/office/drawing/2014/main" id="{7FC6F289-AA05-0FEB-5A38-BC718B8BF539}"/>
              </a:ext>
            </a:extLst>
          </p:cNvPr>
          <p:cNvSpPr/>
          <p:nvPr/>
        </p:nvSpPr>
        <p:spPr>
          <a:xfrm rot="16200000">
            <a:off x="720121" y="3473113"/>
            <a:ext cx="1939852" cy="572908"/>
          </a:xfrm>
          <a:prstGeom prst="trapezoid">
            <a:avLst>
              <a:gd name="adj" fmla="val 640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row-decoder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2EE7F08D-1BFB-FE72-C02C-0E5B46C36A6A}"/>
              </a:ext>
            </a:extLst>
          </p:cNvPr>
          <p:cNvSpPr/>
          <p:nvPr/>
        </p:nvSpPr>
        <p:spPr>
          <a:xfrm>
            <a:off x="2119937" y="5475766"/>
            <a:ext cx="3140654" cy="341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/>
              <a:t>row-buffer</a:t>
            </a:r>
            <a:endParaRPr lang="ko-KR" altLang="en-US" sz="1636" dirty="0"/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BE51A61E-A49F-F11D-212C-44176BC98476}"/>
              </a:ext>
            </a:extLst>
          </p:cNvPr>
          <p:cNvGrpSpPr/>
          <p:nvPr/>
        </p:nvGrpSpPr>
        <p:grpSpPr>
          <a:xfrm>
            <a:off x="3384935" y="5817503"/>
            <a:ext cx="598427" cy="334882"/>
            <a:chOff x="3663010" y="4866492"/>
            <a:chExt cx="598427" cy="758642"/>
          </a:xfrm>
        </p:grpSpPr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0B467A87-F859-C0B5-A7F1-4BB9E3D0CB59}"/>
                </a:ext>
              </a:extLst>
            </p:cNvPr>
            <p:cNvCxnSpPr>
              <a:cxnSpLocks/>
            </p:cNvCxnSpPr>
            <p:nvPr/>
          </p:nvCxnSpPr>
          <p:spPr>
            <a:xfrm>
              <a:off x="4261437" y="4866492"/>
              <a:ext cx="0" cy="7522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FF53B278-BF84-CCE4-5087-0D5C8014BB7F}"/>
                </a:ext>
              </a:extLst>
            </p:cNvPr>
            <p:cNvCxnSpPr>
              <a:cxnSpLocks/>
            </p:cNvCxnSpPr>
            <p:nvPr/>
          </p:nvCxnSpPr>
          <p:spPr>
            <a:xfrm>
              <a:off x="3663010" y="4881893"/>
              <a:ext cx="0" cy="7420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화살표 연결선 106">
              <a:extLst>
                <a:ext uri="{FF2B5EF4-FFF2-40B4-BE49-F238E27FC236}">
                  <a16:creationId xmlns:a16="http://schemas.microsoft.com/office/drawing/2014/main" id="{6D89E4F9-0139-0724-E0F5-8A07C7229A96}"/>
                </a:ext>
              </a:extLst>
            </p:cNvPr>
            <p:cNvCxnSpPr>
              <a:cxnSpLocks/>
            </p:cNvCxnSpPr>
            <p:nvPr/>
          </p:nvCxnSpPr>
          <p:spPr>
            <a:xfrm>
              <a:off x="3959400" y="4876862"/>
              <a:ext cx="0" cy="748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B3F752C-5983-D6A1-8446-29050D7120B3}"/>
              </a:ext>
            </a:extLst>
          </p:cNvPr>
          <p:cNvSpPr txBox="1"/>
          <p:nvPr/>
        </p:nvSpPr>
        <p:spPr>
          <a:xfrm>
            <a:off x="4005317" y="5845731"/>
            <a:ext cx="73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Data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FEFA102A-A603-D66C-B7BF-16162A603E00}"/>
              </a:ext>
            </a:extLst>
          </p:cNvPr>
          <p:cNvSpPr txBox="1">
            <a:spLocks/>
          </p:cNvSpPr>
          <p:nvPr/>
        </p:nvSpPr>
        <p:spPr bwMode="auto">
          <a:xfrm>
            <a:off x="7024223" y="2361090"/>
            <a:ext cx="5774998" cy="4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1. Activation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52BB8D51-09B4-BF77-DE7B-81C8C230CD2E}"/>
              </a:ext>
            </a:extLst>
          </p:cNvPr>
          <p:cNvSpPr txBox="1">
            <a:spLocks/>
          </p:cNvSpPr>
          <p:nvPr/>
        </p:nvSpPr>
        <p:spPr bwMode="auto">
          <a:xfrm>
            <a:off x="7024223" y="2911285"/>
            <a:ext cx="5774998" cy="49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2. Read</a:t>
            </a:r>
          </a:p>
        </p:txBody>
      </p: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7F69C235-D4E0-623B-6F21-F7620446E7DD}"/>
              </a:ext>
            </a:extLst>
          </p:cNvPr>
          <p:cNvCxnSpPr>
            <a:cxnSpLocks/>
          </p:cNvCxnSpPr>
          <p:nvPr/>
        </p:nvCxnSpPr>
        <p:spPr>
          <a:xfrm>
            <a:off x="6029195" y="2288088"/>
            <a:ext cx="1674312" cy="2041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>
            <a:extLst>
              <a:ext uri="{FF2B5EF4-FFF2-40B4-BE49-F238E27FC236}">
                <a16:creationId xmlns:a16="http://schemas.microsoft.com/office/drawing/2014/main" id="{46C1A0F6-431F-6E91-254D-44FA675E2EB5}"/>
              </a:ext>
            </a:extLst>
          </p:cNvPr>
          <p:cNvCxnSpPr>
            <a:cxnSpLocks/>
          </p:cNvCxnSpPr>
          <p:nvPr/>
        </p:nvCxnSpPr>
        <p:spPr>
          <a:xfrm flipV="1">
            <a:off x="6181595" y="4997885"/>
            <a:ext cx="1567841" cy="1064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3F3824DA-A749-E174-38E0-FE1F237BC44D}"/>
              </a:ext>
            </a:extLst>
          </p:cNvPr>
          <p:cNvSpPr/>
          <p:nvPr/>
        </p:nvSpPr>
        <p:spPr>
          <a:xfrm>
            <a:off x="7703507" y="4329830"/>
            <a:ext cx="484525" cy="668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highlight>
                  <a:srgbClr val="000000"/>
                </a:highlight>
              </a:rPr>
              <a:t>Chip</a:t>
            </a:r>
            <a:endParaRPr lang="ko-KR" altLang="en-US" sz="1100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753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7" grpId="1"/>
      <p:bldP spid="28" grpId="0"/>
      <p:bldP spid="28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85" grpId="0" animBg="1"/>
      <p:bldP spid="95" grpId="0" animBg="1"/>
      <p:bldP spid="110" grpId="0"/>
      <p:bldP spid="111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73DD-A7AD-6F44-9865-05DA940B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PCM Architecture &amp; Operations</a:t>
            </a:r>
            <a:endParaRPr lang="en-K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A3FAA-9E81-BF44-8F24-C392BF63B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825625"/>
            <a:ext cx="5774998" cy="3071813"/>
          </a:xfrm>
        </p:spPr>
        <p:txBody>
          <a:bodyPr/>
          <a:lstStyle/>
          <a:p>
            <a:r>
              <a:rPr lang="en-US" dirty="0"/>
              <a:t>Write Operation</a:t>
            </a:r>
            <a:endParaRPr lang="en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6DB82-096D-F047-814E-17FE06DF37AB}"/>
              </a:ext>
            </a:extLst>
          </p:cNvPr>
          <p:cNvSpPr txBox="1"/>
          <p:nvPr/>
        </p:nvSpPr>
        <p:spPr>
          <a:xfrm>
            <a:off x="10470969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Background</a:t>
            </a:r>
            <a:r>
              <a:rPr lang="en-US" altLang="en-US" dirty="0"/>
              <a:t> </a:t>
            </a:r>
            <a:endParaRPr lang="en-K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AF57C4-10D4-8A1E-8E1D-41F8610F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23" y="4116888"/>
            <a:ext cx="5009027" cy="1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F889E94-C961-9FE0-D4A2-0BC82B357395}"/>
              </a:ext>
            </a:extLst>
          </p:cNvPr>
          <p:cNvSpPr/>
          <p:nvPr/>
        </p:nvSpPr>
        <p:spPr>
          <a:xfrm>
            <a:off x="2687570" y="2342367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91D2F34-8F20-F002-FD11-D1C81E9F16CB}"/>
              </a:ext>
            </a:extLst>
          </p:cNvPr>
          <p:cNvCxnSpPr>
            <a:cxnSpLocks/>
          </p:cNvCxnSpPr>
          <p:nvPr/>
        </p:nvCxnSpPr>
        <p:spPr>
          <a:xfrm>
            <a:off x="3202072" y="2352739"/>
            <a:ext cx="0" cy="3125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83EE1F4-E64C-CE80-88DD-1CA8C4E94D14}"/>
              </a:ext>
            </a:extLst>
          </p:cNvPr>
          <p:cNvSpPr/>
          <p:nvPr/>
        </p:nvSpPr>
        <p:spPr>
          <a:xfrm>
            <a:off x="2413034" y="2563489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8E43BD6-A5A7-6B9E-64DE-F2AF52F8F6BD}"/>
              </a:ext>
            </a:extLst>
          </p:cNvPr>
          <p:cNvCxnSpPr>
            <a:cxnSpLocks/>
          </p:cNvCxnSpPr>
          <p:nvPr/>
        </p:nvCxnSpPr>
        <p:spPr>
          <a:xfrm>
            <a:off x="2893150" y="2563489"/>
            <a:ext cx="0" cy="29028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579132B-46D3-544C-0958-F179D8D38D69}"/>
              </a:ext>
            </a:extLst>
          </p:cNvPr>
          <p:cNvSpPr/>
          <p:nvPr/>
        </p:nvSpPr>
        <p:spPr>
          <a:xfrm>
            <a:off x="2116538" y="2789640"/>
            <a:ext cx="3140657" cy="19398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16" name="사다리꼴 15">
            <a:extLst>
              <a:ext uri="{FF2B5EF4-FFF2-40B4-BE49-F238E27FC236}">
                <a16:creationId xmlns:a16="http://schemas.microsoft.com/office/drawing/2014/main" id="{245D0BBF-0FE4-5CAD-FB52-8941CD6BD24C}"/>
              </a:ext>
            </a:extLst>
          </p:cNvPr>
          <p:cNvSpPr/>
          <p:nvPr/>
        </p:nvSpPr>
        <p:spPr>
          <a:xfrm rot="16200000">
            <a:off x="717404" y="3473112"/>
            <a:ext cx="1939852" cy="572908"/>
          </a:xfrm>
          <a:prstGeom prst="trapezoid">
            <a:avLst>
              <a:gd name="adj" fmla="val 640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row-decoder</a:t>
            </a: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931A0BD7-1AF3-522D-BBE7-2027FCB2097C}"/>
              </a:ext>
            </a:extLst>
          </p:cNvPr>
          <p:cNvCxnSpPr>
            <a:cxnSpLocks/>
            <a:endCxn id="16" idx="0"/>
          </p:cNvCxnSpPr>
          <p:nvPr/>
        </p:nvCxnSpPr>
        <p:spPr>
          <a:xfrm rot="5400000" flipH="1" flipV="1">
            <a:off x="581267" y="4251611"/>
            <a:ext cx="1311654" cy="327565"/>
          </a:xfrm>
          <a:prstGeom prst="bentConnector4">
            <a:avLst>
              <a:gd name="adj1" fmla="val 240"/>
              <a:gd name="adj2" fmla="val 1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FEFF50-BB50-E3C6-2D5E-DA8989C7BF0E}"/>
              </a:ext>
            </a:extLst>
          </p:cNvPr>
          <p:cNvSpPr txBox="1"/>
          <p:nvPr/>
        </p:nvSpPr>
        <p:spPr>
          <a:xfrm rot="10800000">
            <a:off x="1000219" y="4030927"/>
            <a:ext cx="492443" cy="1103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/>
              <a:t>row-</a:t>
            </a:r>
            <a:r>
              <a:rPr lang="en-US" altLang="ko-KR" sz="2000" dirty="0" err="1"/>
              <a:t>addr</a:t>
            </a:r>
            <a:endParaRPr lang="ko-KR" altLang="en-US" sz="2000" dirty="0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2729317-B1B3-2063-4DF9-7CBD99288450}"/>
              </a:ext>
            </a:extLst>
          </p:cNvPr>
          <p:cNvCxnSpPr>
            <a:cxnSpLocks/>
          </p:cNvCxnSpPr>
          <p:nvPr/>
        </p:nvCxnSpPr>
        <p:spPr>
          <a:xfrm>
            <a:off x="2277919" y="3603767"/>
            <a:ext cx="29792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E9653B-9B7A-36E6-84E1-F3E6941F139E}"/>
              </a:ext>
            </a:extLst>
          </p:cNvPr>
          <p:cNvGrpSpPr/>
          <p:nvPr/>
        </p:nvGrpSpPr>
        <p:grpSpPr>
          <a:xfrm>
            <a:off x="1973782" y="3020821"/>
            <a:ext cx="304137" cy="1447348"/>
            <a:chOff x="1259631" y="1037693"/>
            <a:chExt cx="369395" cy="1329825"/>
          </a:xfrm>
        </p:grpSpPr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BB1DC200-235C-52F0-48DE-7CC3265005D3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037693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DB8A3BB-7EF7-7F86-C2C2-91FE26E08B1B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305505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FDB08283-D1A5-07D7-2E4A-170E4F1C7B4C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83189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D35D6609-4FFC-216F-32CB-D5AD8147BCFA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099706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0A975B1E-F98E-B9AE-450D-E8C690C81C4C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2367518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8CC8E2FE-3D34-81C7-83D5-D89A7E2C615E}"/>
                </a:ext>
              </a:extLst>
            </p:cNvPr>
            <p:cNvCxnSpPr>
              <a:cxnSpLocks/>
            </p:cNvCxnSpPr>
            <p:nvPr/>
          </p:nvCxnSpPr>
          <p:spPr>
            <a:xfrm>
              <a:off x="1259631" y="1573304"/>
              <a:ext cx="3693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6FED442-9679-2F8D-8D5C-AD0AC8165C1A}"/>
              </a:ext>
            </a:extLst>
          </p:cNvPr>
          <p:cNvSpPr/>
          <p:nvPr/>
        </p:nvSpPr>
        <p:spPr>
          <a:xfrm>
            <a:off x="2116537" y="5478690"/>
            <a:ext cx="3140654" cy="34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row-buffer</a:t>
            </a:r>
            <a:endParaRPr lang="ko-KR" altLang="en-US" sz="1636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E2347F-931A-E869-D7C4-CCD573F85B39}"/>
              </a:ext>
            </a:extLst>
          </p:cNvPr>
          <p:cNvSpPr txBox="1"/>
          <p:nvPr/>
        </p:nvSpPr>
        <p:spPr>
          <a:xfrm rot="16200000">
            <a:off x="2891405" y="2817920"/>
            <a:ext cx="492443" cy="1105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 err="1"/>
              <a:t>wordline</a:t>
            </a:r>
            <a:endParaRPr lang="ko-KR" alt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3AE8CE-0AC2-568A-D4EB-DB3F6E9337C8}"/>
              </a:ext>
            </a:extLst>
          </p:cNvPr>
          <p:cNvSpPr txBox="1"/>
          <p:nvPr/>
        </p:nvSpPr>
        <p:spPr>
          <a:xfrm>
            <a:off x="2507215" y="3821935"/>
            <a:ext cx="492443" cy="7580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000" dirty="0" err="1"/>
              <a:t>bitline</a:t>
            </a:r>
            <a:endParaRPr lang="ko-KR" altLang="en-US" sz="2000" dirty="0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66A8C339-194E-22E7-B968-B1FC483D0E35}"/>
              </a:ext>
            </a:extLst>
          </p:cNvPr>
          <p:cNvCxnSpPr>
            <a:cxnSpLocks/>
          </p:cNvCxnSpPr>
          <p:nvPr/>
        </p:nvCxnSpPr>
        <p:spPr>
          <a:xfrm>
            <a:off x="4109037" y="4714092"/>
            <a:ext cx="0" cy="75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422BB14A-EBA6-0661-B723-678DEF862B27}"/>
              </a:ext>
            </a:extLst>
          </p:cNvPr>
          <p:cNvCxnSpPr>
            <a:cxnSpLocks/>
          </p:cNvCxnSpPr>
          <p:nvPr/>
        </p:nvCxnSpPr>
        <p:spPr>
          <a:xfrm>
            <a:off x="4398017" y="4714092"/>
            <a:ext cx="0" cy="751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82DCA1F6-A87E-024A-865E-3B9A386B85D7}"/>
              </a:ext>
            </a:extLst>
          </p:cNvPr>
          <p:cNvCxnSpPr>
            <a:cxnSpLocks/>
          </p:cNvCxnSpPr>
          <p:nvPr/>
        </p:nvCxnSpPr>
        <p:spPr>
          <a:xfrm>
            <a:off x="4692865" y="4723226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DE5B4CD-C159-C9E1-B064-A0CFB08C6243}"/>
              </a:ext>
            </a:extLst>
          </p:cNvPr>
          <p:cNvCxnSpPr>
            <a:cxnSpLocks/>
          </p:cNvCxnSpPr>
          <p:nvPr/>
        </p:nvCxnSpPr>
        <p:spPr>
          <a:xfrm>
            <a:off x="3510610" y="4729493"/>
            <a:ext cx="0" cy="7420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A00E7868-BD22-874D-6C46-1C1B333CEA21}"/>
              </a:ext>
            </a:extLst>
          </p:cNvPr>
          <p:cNvCxnSpPr>
            <a:cxnSpLocks/>
          </p:cNvCxnSpPr>
          <p:nvPr/>
        </p:nvCxnSpPr>
        <p:spPr>
          <a:xfrm>
            <a:off x="3807000" y="4724462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A2CD604-7D87-38DF-33FD-10A41098C0DC}"/>
              </a:ext>
            </a:extLst>
          </p:cNvPr>
          <p:cNvSpPr/>
          <p:nvPr/>
        </p:nvSpPr>
        <p:spPr>
          <a:xfrm>
            <a:off x="2138498" y="3543464"/>
            <a:ext cx="3118698" cy="13066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347F65B9-1664-3ACE-F790-86F2E3770691}"/>
              </a:ext>
            </a:extLst>
          </p:cNvPr>
          <p:cNvSpPr/>
          <p:nvPr/>
        </p:nvSpPr>
        <p:spPr>
          <a:xfrm>
            <a:off x="2484730" y="3531658"/>
            <a:ext cx="164978" cy="151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6" dirty="0"/>
          </a:p>
        </p:txBody>
      </p:sp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1B9B1C98-B5BB-D0C7-7CE9-2F080ADC732B}"/>
              </a:ext>
            </a:extLst>
          </p:cNvPr>
          <p:cNvSpPr/>
          <p:nvPr/>
        </p:nvSpPr>
        <p:spPr>
          <a:xfrm>
            <a:off x="2953298" y="3949221"/>
            <a:ext cx="2006598" cy="704893"/>
          </a:xfrm>
          <a:prstGeom prst="downArrow">
            <a:avLst>
              <a:gd name="adj1" fmla="val 60092"/>
              <a:gd name="adj2" fmla="val 6568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en-US" altLang="ko-KR" dirty="0"/>
              <a:t>Row-Data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135FA8-6AAF-F278-31F4-B03AC408795F}"/>
              </a:ext>
            </a:extLst>
          </p:cNvPr>
          <p:cNvSpPr txBox="1"/>
          <p:nvPr/>
        </p:nvSpPr>
        <p:spPr>
          <a:xfrm rot="16200000">
            <a:off x="3876314" y="3069290"/>
            <a:ext cx="492090" cy="15321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636" dirty="0"/>
              <a:t>row activate</a:t>
            </a:r>
            <a:endParaRPr lang="ko-KR" altLang="en-US" sz="1636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C76FB45-CA96-1F9E-227E-38E422E4AF45}"/>
              </a:ext>
            </a:extLst>
          </p:cNvPr>
          <p:cNvCxnSpPr>
            <a:cxnSpLocks/>
          </p:cNvCxnSpPr>
          <p:nvPr/>
        </p:nvCxnSpPr>
        <p:spPr>
          <a:xfrm>
            <a:off x="2574412" y="2789640"/>
            <a:ext cx="0" cy="26767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2DE4A49-AAF2-122A-D0A5-166F65816CEB}"/>
              </a:ext>
            </a:extLst>
          </p:cNvPr>
          <p:cNvSpPr/>
          <p:nvPr/>
        </p:nvSpPr>
        <p:spPr>
          <a:xfrm>
            <a:off x="2116537" y="4937055"/>
            <a:ext cx="3140654" cy="34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tx1"/>
                </a:solidFill>
              </a:rPr>
              <a:t>write-driver</a:t>
            </a:r>
            <a:endParaRPr lang="ko-KR" altLang="en-US" sz="1636" dirty="0">
              <a:solidFill>
                <a:schemeClr val="tx1"/>
              </a:solidFill>
            </a:endParaRPr>
          </a:p>
        </p:txBody>
      </p:sp>
      <p:sp>
        <p:nvSpPr>
          <p:cNvPr id="85" name="사다리꼴 84">
            <a:extLst>
              <a:ext uri="{FF2B5EF4-FFF2-40B4-BE49-F238E27FC236}">
                <a16:creationId xmlns:a16="http://schemas.microsoft.com/office/drawing/2014/main" id="{7FC6F289-AA05-0FEB-5A38-BC718B8BF539}"/>
              </a:ext>
            </a:extLst>
          </p:cNvPr>
          <p:cNvSpPr/>
          <p:nvPr/>
        </p:nvSpPr>
        <p:spPr>
          <a:xfrm rot="16200000">
            <a:off x="720121" y="3473113"/>
            <a:ext cx="1939852" cy="572908"/>
          </a:xfrm>
          <a:prstGeom prst="trapezoid">
            <a:avLst>
              <a:gd name="adj" fmla="val 640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row-decoder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2EE7F08D-1BFB-FE72-C02C-0E5B46C36A6A}"/>
              </a:ext>
            </a:extLst>
          </p:cNvPr>
          <p:cNvSpPr/>
          <p:nvPr/>
        </p:nvSpPr>
        <p:spPr>
          <a:xfrm>
            <a:off x="2119937" y="5475766"/>
            <a:ext cx="3140654" cy="341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/>
              <a:t>row-buffer</a:t>
            </a:r>
            <a:endParaRPr lang="ko-KR" altLang="en-US" sz="1636" dirty="0"/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BE51A61E-A49F-F11D-212C-44176BC98476}"/>
              </a:ext>
            </a:extLst>
          </p:cNvPr>
          <p:cNvGrpSpPr/>
          <p:nvPr/>
        </p:nvGrpSpPr>
        <p:grpSpPr>
          <a:xfrm rot="10800000">
            <a:off x="3384935" y="5817503"/>
            <a:ext cx="598427" cy="334882"/>
            <a:chOff x="3663010" y="4866492"/>
            <a:chExt cx="598427" cy="758642"/>
          </a:xfrm>
        </p:grpSpPr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0B467A87-F859-C0B5-A7F1-4BB9E3D0CB59}"/>
                </a:ext>
              </a:extLst>
            </p:cNvPr>
            <p:cNvCxnSpPr>
              <a:cxnSpLocks/>
            </p:cNvCxnSpPr>
            <p:nvPr/>
          </p:nvCxnSpPr>
          <p:spPr>
            <a:xfrm>
              <a:off x="4261437" y="4866492"/>
              <a:ext cx="0" cy="7522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FF53B278-BF84-CCE4-5087-0D5C8014BB7F}"/>
                </a:ext>
              </a:extLst>
            </p:cNvPr>
            <p:cNvCxnSpPr>
              <a:cxnSpLocks/>
            </p:cNvCxnSpPr>
            <p:nvPr/>
          </p:nvCxnSpPr>
          <p:spPr>
            <a:xfrm>
              <a:off x="3663010" y="4881893"/>
              <a:ext cx="0" cy="7420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화살표 연결선 106">
              <a:extLst>
                <a:ext uri="{FF2B5EF4-FFF2-40B4-BE49-F238E27FC236}">
                  <a16:creationId xmlns:a16="http://schemas.microsoft.com/office/drawing/2014/main" id="{6D89E4F9-0139-0724-E0F5-8A07C7229A96}"/>
                </a:ext>
              </a:extLst>
            </p:cNvPr>
            <p:cNvCxnSpPr>
              <a:cxnSpLocks/>
            </p:cNvCxnSpPr>
            <p:nvPr/>
          </p:nvCxnSpPr>
          <p:spPr>
            <a:xfrm>
              <a:off x="3959400" y="4876862"/>
              <a:ext cx="0" cy="748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B3F752C-5983-D6A1-8446-29050D7120B3}"/>
              </a:ext>
            </a:extLst>
          </p:cNvPr>
          <p:cNvSpPr txBox="1"/>
          <p:nvPr/>
        </p:nvSpPr>
        <p:spPr>
          <a:xfrm>
            <a:off x="4005317" y="5845731"/>
            <a:ext cx="73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Data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FEFA102A-A603-D66C-B7BF-16162A603E00}"/>
              </a:ext>
            </a:extLst>
          </p:cNvPr>
          <p:cNvSpPr txBox="1">
            <a:spLocks/>
          </p:cNvSpPr>
          <p:nvPr/>
        </p:nvSpPr>
        <p:spPr bwMode="auto">
          <a:xfrm>
            <a:off x="7024223" y="2361090"/>
            <a:ext cx="5774998" cy="4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1. Activation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52BB8D51-09B4-BF77-DE7B-81C8C230CD2E}"/>
              </a:ext>
            </a:extLst>
          </p:cNvPr>
          <p:cNvSpPr txBox="1">
            <a:spLocks/>
          </p:cNvSpPr>
          <p:nvPr/>
        </p:nvSpPr>
        <p:spPr bwMode="auto">
          <a:xfrm>
            <a:off x="7024223" y="2911285"/>
            <a:ext cx="5774998" cy="49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9A9A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A7D1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2. Write</a:t>
            </a: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8369BAF3-E2DA-2518-B6A6-D2B567C941B0}"/>
              </a:ext>
            </a:extLst>
          </p:cNvPr>
          <p:cNvCxnSpPr>
            <a:cxnSpLocks/>
          </p:cNvCxnSpPr>
          <p:nvPr/>
        </p:nvCxnSpPr>
        <p:spPr>
          <a:xfrm flipV="1">
            <a:off x="4367239" y="4728288"/>
            <a:ext cx="0" cy="944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940BCED9-CECC-0089-545E-528172F30677}"/>
              </a:ext>
            </a:extLst>
          </p:cNvPr>
          <p:cNvCxnSpPr>
            <a:cxnSpLocks/>
          </p:cNvCxnSpPr>
          <p:nvPr/>
        </p:nvCxnSpPr>
        <p:spPr>
          <a:xfrm rot="10800000">
            <a:off x="3476978" y="4720225"/>
            <a:ext cx="0" cy="752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13C038FB-1989-0869-A27E-9E2CAADDFCA6}"/>
              </a:ext>
            </a:extLst>
          </p:cNvPr>
          <p:cNvCxnSpPr>
            <a:cxnSpLocks/>
          </p:cNvCxnSpPr>
          <p:nvPr/>
        </p:nvCxnSpPr>
        <p:spPr>
          <a:xfrm rot="10800000">
            <a:off x="3171298" y="4721462"/>
            <a:ext cx="0" cy="751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BDA658FB-4858-DD0F-4232-B214BD56DFE7}"/>
              </a:ext>
            </a:extLst>
          </p:cNvPr>
          <p:cNvCxnSpPr>
            <a:cxnSpLocks/>
          </p:cNvCxnSpPr>
          <p:nvPr/>
        </p:nvCxnSpPr>
        <p:spPr>
          <a:xfrm rot="10800000">
            <a:off x="4669279" y="4715074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9FD3F886-358D-8046-5F40-9A5CD14448D0}"/>
              </a:ext>
            </a:extLst>
          </p:cNvPr>
          <p:cNvCxnSpPr>
            <a:cxnSpLocks/>
          </p:cNvCxnSpPr>
          <p:nvPr/>
        </p:nvCxnSpPr>
        <p:spPr>
          <a:xfrm rot="10800000">
            <a:off x="4075405" y="4715074"/>
            <a:ext cx="0" cy="7420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DB75C638-448A-4BA0-A3AD-20E25749D764}"/>
              </a:ext>
            </a:extLst>
          </p:cNvPr>
          <p:cNvCxnSpPr>
            <a:cxnSpLocks/>
          </p:cNvCxnSpPr>
          <p:nvPr/>
        </p:nvCxnSpPr>
        <p:spPr>
          <a:xfrm rot="10800000">
            <a:off x="3779015" y="4713838"/>
            <a:ext cx="0" cy="748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AA0A685F-7403-FACE-4C33-1E10F246F012}"/>
              </a:ext>
            </a:extLst>
          </p:cNvPr>
          <p:cNvCxnSpPr>
            <a:cxnSpLocks/>
          </p:cNvCxnSpPr>
          <p:nvPr/>
        </p:nvCxnSpPr>
        <p:spPr>
          <a:xfrm flipV="1">
            <a:off x="2548965" y="3682659"/>
            <a:ext cx="0" cy="17836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C0CA8338-C512-3622-04C6-E1966A693B3E}"/>
              </a:ext>
            </a:extLst>
          </p:cNvPr>
          <p:cNvCxnSpPr>
            <a:cxnSpLocks/>
          </p:cNvCxnSpPr>
          <p:nvPr/>
        </p:nvCxnSpPr>
        <p:spPr>
          <a:xfrm flipV="1">
            <a:off x="2862028" y="4720225"/>
            <a:ext cx="0" cy="944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920FFE7-D2A4-14D0-A601-A0CC18F703FD}"/>
              </a:ext>
            </a:extLst>
          </p:cNvPr>
          <p:cNvSpPr/>
          <p:nvPr/>
        </p:nvSpPr>
        <p:spPr>
          <a:xfrm>
            <a:off x="2116537" y="4932787"/>
            <a:ext cx="3140654" cy="3417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36" dirty="0">
                <a:solidFill>
                  <a:schemeClr val="bg1"/>
                </a:solidFill>
              </a:rPr>
              <a:t>write-driver</a:t>
            </a:r>
            <a:endParaRPr lang="ko-KR" altLang="en-US" sz="1636" dirty="0">
              <a:solidFill>
                <a:schemeClr val="bg1"/>
              </a:solidFill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73B1AF28-A9FF-5A46-8290-2DFAD809CD72}"/>
              </a:ext>
            </a:extLst>
          </p:cNvPr>
          <p:cNvCxnSpPr>
            <a:cxnSpLocks/>
          </p:cNvCxnSpPr>
          <p:nvPr/>
        </p:nvCxnSpPr>
        <p:spPr>
          <a:xfrm>
            <a:off x="6029195" y="2288088"/>
            <a:ext cx="1674312" cy="2041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B95BD62D-A114-6A40-680D-A4A435241D59}"/>
              </a:ext>
            </a:extLst>
          </p:cNvPr>
          <p:cNvCxnSpPr>
            <a:cxnSpLocks/>
          </p:cNvCxnSpPr>
          <p:nvPr/>
        </p:nvCxnSpPr>
        <p:spPr>
          <a:xfrm flipV="1">
            <a:off x="6181595" y="4997885"/>
            <a:ext cx="1567841" cy="1064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6E3A506-6086-1CF1-D6AB-7F7D6C8C039D}"/>
              </a:ext>
            </a:extLst>
          </p:cNvPr>
          <p:cNvSpPr/>
          <p:nvPr/>
        </p:nvSpPr>
        <p:spPr>
          <a:xfrm>
            <a:off x="7703507" y="4329830"/>
            <a:ext cx="484525" cy="668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highlight>
                  <a:srgbClr val="000000"/>
                </a:highlight>
              </a:rPr>
              <a:t>Chip</a:t>
            </a:r>
            <a:endParaRPr lang="ko-KR" altLang="en-US" sz="1100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652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7" grpId="1"/>
      <p:bldP spid="28" grpId="0"/>
      <p:bldP spid="28" grpId="1"/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/>
      <p:bldP spid="38" grpId="1"/>
      <p:bldP spid="85" grpId="0" animBg="1"/>
      <p:bldP spid="95" grpId="0" animBg="1"/>
      <p:bldP spid="110" grpId="0"/>
      <p:bldP spid="111" grpId="0"/>
      <p:bldP spid="114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Major Hurdle: Slow PCM Operations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28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Row activation latency (</a:t>
            </a:r>
            <a:r>
              <a:rPr lang="en-US" altLang="ko-KR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tRCD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) and Write latency (</a:t>
            </a:r>
            <a:r>
              <a:rPr lang="en-US" altLang="ko-KR" sz="2800" dirty="0" err="1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tWR</a:t>
            </a:r>
            <a:r>
              <a:rPr lang="en-US" altLang="ko-KR" sz="2800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)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are much longer than others</a:t>
            </a:r>
            <a:endParaRPr lang="en-US" altLang="ko-KR" sz="2800" dirty="0">
              <a:ea typeface="굴림" panose="020B0600000101010101" pitchFamily="50" charset="-127"/>
            </a:endParaRPr>
          </a:p>
          <a:p>
            <a:endParaRPr lang="en-US" altLang="ko-KR" sz="2800" dirty="0">
              <a:solidFill>
                <a:srgbClr val="000000"/>
              </a:solidFill>
              <a:ea typeface="맑은 고딕" panose="020B0503020000020004" pitchFamily="50" charset="-127"/>
              <a:sym typeface="맑은 고딕" panose="020B0503020000020004" pitchFamily="50" charset="-127"/>
            </a:endParaRPr>
          </a:p>
          <a:p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5BD64-AFFC-600A-C463-B9FA20757E08}"/>
              </a:ext>
            </a:extLst>
          </p:cNvPr>
          <p:cNvSpPr txBox="1"/>
          <p:nvPr/>
        </p:nvSpPr>
        <p:spPr>
          <a:xfrm>
            <a:off x="10470969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Background</a:t>
            </a:r>
            <a:r>
              <a:rPr lang="en-US" altLang="en-US" dirty="0"/>
              <a:t> </a:t>
            </a:r>
            <a:endParaRPr lang="en-KR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7B94116-667B-0AF6-D59E-915CE2B70DFA}"/>
              </a:ext>
            </a:extLst>
          </p:cNvPr>
          <p:cNvCxnSpPr>
            <a:cxnSpLocks/>
          </p:cNvCxnSpPr>
          <p:nvPr/>
        </p:nvCxnSpPr>
        <p:spPr>
          <a:xfrm flipH="1">
            <a:off x="2077387" y="2893752"/>
            <a:ext cx="2" cy="637787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BE4DEBB-EAEB-2D79-2D8F-DAAB111D9428}"/>
              </a:ext>
            </a:extLst>
          </p:cNvPr>
          <p:cNvCxnSpPr>
            <a:cxnSpLocks/>
          </p:cNvCxnSpPr>
          <p:nvPr/>
        </p:nvCxnSpPr>
        <p:spPr>
          <a:xfrm>
            <a:off x="5520220" y="2895371"/>
            <a:ext cx="0" cy="66202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596EAD4-A744-C07F-ADA9-E091D399ABE1}"/>
              </a:ext>
            </a:extLst>
          </p:cNvPr>
          <p:cNvCxnSpPr>
            <a:cxnSpLocks/>
          </p:cNvCxnSpPr>
          <p:nvPr/>
        </p:nvCxnSpPr>
        <p:spPr>
          <a:xfrm>
            <a:off x="9263495" y="2893753"/>
            <a:ext cx="0" cy="663638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8C19D67-AA01-4E07-59E3-59F636D0E5F7}"/>
              </a:ext>
            </a:extLst>
          </p:cNvPr>
          <p:cNvCxnSpPr>
            <a:cxnSpLocks/>
          </p:cNvCxnSpPr>
          <p:nvPr/>
        </p:nvCxnSpPr>
        <p:spPr>
          <a:xfrm>
            <a:off x="10723028" y="2893753"/>
            <a:ext cx="0" cy="663638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2290E0A-79E5-5AB8-42F5-7D754E01C0A0}"/>
              </a:ext>
            </a:extLst>
          </p:cNvPr>
          <p:cNvCxnSpPr>
            <a:cxnSpLocks/>
          </p:cNvCxnSpPr>
          <p:nvPr/>
        </p:nvCxnSpPr>
        <p:spPr>
          <a:xfrm>
            <a:off x="2077388" y="2004555"/>
            <a:ext cx="0" cy="791424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BAFA712E-AA66-7735-BD38-BB67C66E6ED6}"/>
              </a:ext>
            </a:extLst>
          </p:cNvPr>
          <p:cNvCxnSpPr>
            <a:cxnSpLocks/>
          </p:cNvCxnSpPr>
          <p:nvPr/>
        </p:nvCxnSpPr>
        <p:spPr>
          <a:xfrm>
            <a:off x="5520220" y="2004556"/>
            <a:ext cx="0" cy="791423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DF8F8D2-347A-CED7-86E5-DF426B7B9D37}"/>
              </a:ext>
            </a:extLst>
          </p:cNvPr>
          <p:cNvCxnSpPr>
            <a:cxnSpLocks/>
          </p:cNvCxnSpPr>
          <p:nvPr/>
        </p:nvCxnSpPr>
        <p:spPr>
          <a:xfrm>
            <a:off x="7735642" y="1999746"/>
            <a:ext cx="0" cy="798416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300837C-634D-7089-C25D-EC78C822BF4C}"/>
              </a:ext>
            </a:extLst>
          </p:cNvPr>
          <p:cNvCxnSpPr>
            <a:cxnSpLocks/>
          </p:cNvCxnSpPr>
          <p:nvPr/>
        </p:nvCxnSpPr>
        <p:spPr>
          <a:xfrm>
            <a:off x="9187951" y="1999746"/>
            <a:ext cx="0" cy="776666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ED86772-E2AE-0553-7F71-E1DBD9194918}"/>
              </a:ext>
            </a:extLst>
          </p:cNvPr>
          <p:cNvCxnSpPr>
            <a:cxnSpLocks/>
          </p:cNvCxnSpPr>
          <p:nvPr/>
        </p:nvCxnSpPr>
        <p:spPr>
          <a:xfrm flipH="1">
            <a:off x="1454655" y="2275903"/>
            <a:ext cx="10127745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육각형 18">
            <a:extLst>
              <a:ext uri="{FF2B5EF4-FFF2-40B4-BE49-F238E27FC236}">
                <a16:creationId xmlns:a16="http://schemas.microsoft.com/office/drawing/2014/main" id="{90C75792-C4BF-B11A-0E07-14D3CF66BADF}"/>
              </a:ext>
            </a:extLst>
          </p:cNvPr>
          <p:cNvSpPr/>
          <p:nvPr/>
        </p:nvSpPr>
        <p:spPr>
          <a:xfrm>
            <a:off x="5053955" y="2116034"/>
            <a:ext cx="913953" cy="331693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RD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0" name="육각형 19">
            <a:extLst>
              <a:ext uri="{FF2B5EF4-FFF2-40B4-BE49-F238E27FC236}">
                <a16:creationId xmlns:a16="http://schemas.microsoft.com/office/drawing/2014/main" id="{FA84A2C5-9DB2-EC37-CCEA-1CAF8822329E}"/>
              </a:ext>
            </a:extLst>
          </p:cNvPr>
          <p:cNvSpPr/>
          <p:nvPr/>
        </p:nvSpPr>
        <p:spPr>
          <a:xfrm>
            <a:off x="7297389" y="2110058"/>
            <a:ext cx="887074" cy="331693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PRE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1" name="육각형 20">
            <a:extLst>
              <a:ext uri="{FF2B5EF4-FFF2-40B4-BE49-F238E27FC236}">
                <a16:creationId xmlns:a16="http://schemas.microsoft.com/office/drawing/2014/main" id="{EB31739F-38F5-6BF9-4AAA-FF251CD4EC2B}"/>
              </a:ext>
            </a:extLst>
          </p:cNvPr>
          <p:cNvSpPr/>
          <p:nvPr/>
        </p:nvSpPr>
        <p:spPr>
          <a:xfrm>
            <a:off x="1613061" y="2116032"/>
            <a:ext cx="913953" cy="331693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ACT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3" name="육각형 22">
            <a:extLst>
              <a:ext uri="{FF2B5EF4-FFF2-40B4-BE49-F238E27FC236}">
                <a16:creationId xmlns:a16="http://schemas.microsoft.com/office/drawing/2014/main" id="{3E3F13DD-92B8-05C2-AE11-311BEC7F0CE4}"/>
              </a:ext>
            </a:extLst>
          </p:cNvPr>
          <p:cNvSpPr/>
          <p:nvPr/>
        </p:nvSpPr>
        <p:spPr>
          <a:xfrm>
            <a:off x="8734163" y="2116032"/>
            <a:ext cx="887074" cy="331693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ACT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7B9566F2-C431-0C29-E9A0-AB554B7F8430}"/>
              </a:ext>
            </a:extLst>
          </p:cNvPr>
          <p:cNvCxnSpPr>
            <a:cxnSpLocks/>
          </p:cNvCxnSpPr>
          <p:nvPr/>
        </p:nvCxnSpPr>
        <p:spPr>
          <a:xfrm>
            <a:off x="2077389" y="2530819"/>
            <a:ext cx="3442831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3A21C2-8F0E-26F2-E000-182B8B399B33}"/>
              </a:ext>
            </a:extLst>
          </p:cNvPr>
          <p:cNvSpPr txBox="1"/>
          <p:nvPr/>
        </p:nvSpPr>
        <p:spPr>
          <a:xfrm>
            <a:off x="358927" y="2002959"/>
            <a:ext cx="127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n-lt"/>
                <a:cs typeface="Times New Roman" panose="02020603050405020304" pitchFamily="18" charset="0"/>
              </a:rPr>
              <a:t>Read</a:t>
            </a:r>
            <a:endParaRPr lang="ko-KR" altLang="en-US" sz="280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01E6A903-6F40-5F7F-29DB-4D2681ADCD8B}"/>
              </a:ext>
            </a:extLst>
          </p:cNvPr>
          <p:cNvCxnSpPr>
            <a:cxnSpLocks/>
          </p:cNvCxnSpPr>
          <p:nvPr/>
        </p:nvCxnSpPr>
        <p:spPr>
          <a:xfrm flipH="1">
            <a:off x="1454655" y="3168316"/>
            <a:ext cx="10127745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육각형 26">
            <a:extLst>
              <a:ext uri="{FF2B5EF4-FFF2-40B4-BE49-F238E27FC236}">
                <a16:creationId xmlns:a16="http://schemas.microsoft.com/office/drawing/2014/main" id="{5163EDA2-8C78-9E1D-0091-4B82C3F94EB3}"/>
              </a:ext>
            </a:extLst>
          </p:cNvPr>
          <p:cNvSpPr/>
          <p:nvPr/>
        </p:nvSpPr>
        <p:spPr>
          <a:xfrm>
            <a:off x="5053531" y="3008448"/>
            <a:ext cx="913953" cy="331693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WR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8" name="육각형 27">
            <a:extLst>
              <a:ext uri="{FF2B5EF4-FFF2-40B4-BE49-F238E27FC236}">
                <a16:creationId xmlns:a16="http://schemas.microsoft.com/office/drawing/2014/main" id="{88741FC3-8910-69D1-FA69-47360FDD3E98}"/>
              </a:ext>
            </a:extLst>
          </p:cNvPr>
          <p:cNvSpPr/>
          <p:nvPr/>
        </p:nvSpPr>
        <p:spPr>
          <a:xfrm>
            <a:off x="8819958" y="3002474"/>
            <a:ext cx="887074" cy="331693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PRE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29" name="육각형 28">
            <a:extLst>
              <a:ext uri="{FF2B5EF4-FFF2-40B4-BE49-F238E27FC236}">
                <a16:creationId xmlns:a16="http://schemas.microsoft.com/office/drawing/2014/main" id="{4A2CA40F-B03D-8447-1E70-FE51983EBAB7}"/>
              </a:ext>
            </a:extLst>
          </p:cNvPr>
          <p:cNvSpPr/>
          <p:nvPr/>
        </p:nvSpPr>
        <p:spPr>
          <a:xfrm>
            <a:off x="1613061" y="3008447"/>
            <a:ext cx="913953" cy="331693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ACT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0" name="육각형 29">
            <a:extLst>
              <a:ext uri="{FF2B5EF4-FFF2-40B4-BE49-F238E27FC236}">
                <a16:creationId xmlns:a16="http://schemas.microsoft.com/office/drawing/2014/main" id="{4127881A-4C1E-BC57-8EB3-EFC1009F52AC}"/>
              </a:ext>
            </a:extLst>
          </p:cNvPr>
          <p:cNvSpPr/>
          <p:nvPr/>
        </p:nvSpPr>
        <p:spPr>
          <a:xfrm>
            <a:off x="10270623" y="3008447"/>
            <a:ext cx="887074" cy="331693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ACT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2B9014-FCEB-FB6A-39B7-F90161479159}"/>
              </a:ext>
            </a:extLst>
          </p:cNvPr>
          <p:cNvSpPr txBox="1"/>
          <p:nvPr/>
        </p:nvSpPr>
        <p:spPr>
          <a:xfrm>
            <a:off x="358927" y="2895372"/>
            <a:ext cx="127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n-lt"/>
                <a:cs typeface="Times New Roman" panose="02020603050405020304" pitchFamily="18" charset="0"/>
              </a:rPr>
              <a:t>Write</a:t>
            </a:r>
            <a:endParaRPr lang="ko-KR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A3D2D74-F039-DA04-AB69-8CBF6EC94A0B}"/>
              </a:ext>
            </a:extLst>
          </p:cNvPr>
          <p:cNvSpPr/>
          <p:nvPr/>
        </p:nvSpPr>
        <p:spPr>
          <a:xfrm>
            <a:off x="3480683" y="2425271"/>
            <a:ext cx="527304" cy="17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err="1">
                <a:solidFill>
                  <a:schemeClr val="tx1"/>
                </a:solidFill>
              </a:rPr>
              <a:t>tRCD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A5818944-7854-4158-B8AA-AEA1EABED7DE}"/>
              </a:ext>
            </a:extLst>
          </p:cNvPr>
          <p:cNvCxnSpPr>
            <a:cxnSpLocks/>
          </p:cNvCxnSpPr>
          <p:nvPr/>
        </p:nvCxnSpPr>
        <p:spPr>
          <a:xfrm>
            <a:off x="2077389" y="3423232"/>
            <a:ext cx="3433118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39BEAE0-DA56-E898-C805-ADB34B4EC220}"/>
              </a:ext>
            </a:extLst>
          </p:cNvPr>
          <p:cNvSpPr/>
          <p:nvPr/>
        </p:nvSpPr>
        <p:spPr>
          <a:xfrm>
            <a:off x="3480683" y="3317682"/>
            <a:ext cx="527304" cy="17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err="1">
                <a:solidFill>
                  <a:schemeClr val="tx1"/>
                </a:solidFill>
              </a:rPr>
              <a:t>tRCD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66567EE5-05A8-D33F-B381-6A2C6D6DC4FD}"/>
              </a:ext>
            </a:extLst>
          </p:cNvPr>
          <p:cNvCxnSpPr>
            <a:cxnSpLocks/>
          </p:cNvCxnSpPr>
          <p:nvPr/>
        </p:nvCxnSpPr>
        <p:spPr>
          <a:xfrm>
            <a:off x="5520220" y="3423232"/>
            <a:ext cx="3743275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AFB7D37-3C88-5363-F056-0EE5F4915090}"/>
              </a:ext>
            </a:extLst>
          </p:cNvPr>
          <p:cNvSpPr/>
          <p:nvPr/>
        </p:nvSpPr>
        <p:spPr>
          <a:xfrm>
            <a:off x="6823374" y="3321637"/>
            <a:ext cx="1420462" cy="17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err="1">
                <a:solidFill>
                  <a:schemeClr val="tx1"/>
                </a:solidFill>
              </a:rPr>
              <a:t>tBURST</a:t>
            </a:r>
            <a:r>
              <a:rPr lang="en-US" altLang="ko-KR" sz="1600" dirty="0">
                <a:solidFill>
                  <a:schemeClr val="tx1"/>
                </a:solidFill>
              </a:rPr>
              <a:t> + </a:t>
            </a:r>
            <a:r>
              <a:rPr lang="en-US" altLang="ko-KR" sz="1600" dirty="0" err="1">
                <a:solidFill>
                  <a:schemeClr val="tx1"/>
                </a:solidFill>
              </a:rPr>
              <a:t>tWR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58D6B7-552F-5C3E-BFBC-EC7D539C66A9}"/>
              </a:ext>
            </a:extLst>
          </p:cNvPr>
          <p:cNvSpPr txBox="1"/>
          <p:nvPr/>
        </p:nvSpPr>
        <p:spPr>
          <a:xfrm>
            <a:off x="548146" y="5152353"/>
            <a:ext cx="11090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highlight>
                  <a:srgbClr val="FFFF00"/>
                </a:highlight>
                <a:ea typeface="맑은 고딕" panose="020B0503020000020004" pitchFamily="50" charset="-127"/>
                <a:sym typeface="맑은 고딕" panose="020B0503020000020004" pitchFamily="50" charset="-127"/>
              </a:rPr>
              <a:t>Row activation and write operation are major bottlenecks limiting the performance of PCM systems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B331122-868E-7177-F84C-90A77439CDAA}"/>
              </a:ext>
            </a:extLst>
          </p:cNvPr>
          <p:cNvSpPr/>
          <p:nvPr/>
        </p:nvSpPr>
        <p:spPr>
          <a:xfrm>
            <a:off x="3494871" y="2428165"/>
            <a:ext cx="527304" cy="17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err="1">
                <a:solidFill>
                  <a:srgbClr val="C00000"/>
                </a:solidFill>
                <a:highlight>
                  <a:srgbClr val="FFFF00"/>
                </a:highlight>
              </a:rPr>
              <a:t>tRCD</a:t>
            </a:r>
            <a:endParaRPr lang="ko-KR" altLang="en-US" sz="16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65185B1F-07E5-49C7-CA2E-A6BC718E05EB}"/>
              </a:ext>
            </a:extLst>
          </p:cNvPr>
          <p:cNvSpPr/>
          <p:nvPr/>
        </p:nvSpPr>
        <p:spPr>
          <a:xfrm>
            <a:off x="6839574" y="3331194"/>
            <a:ext cx="1420462" cy="17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err="1">
                <a:solidFill>
                  <a:srgbClr val="C00000"/>
                </a:solidFill>
                <a:highlight>
                  <a:srgbClr val="FFFF00"/>
                </a:highlight>
              </a:rPr>
              <a:t>tBURST</a:t>
            </a:r>
            <a:r>
              <a:rPr lang="en-US" altLang="ko-KR" sz="1600" dirty="0">
                <a:solidFill>
                  <a:srgbClr val="C00000"/>
                </a:solidFill>
                <a:highlight>
                  <a:srgbClr val="FFFF00"/>
                </a:highlight>
              </a:rPr>
              <a:t> + </a:t>
            </a:r>
            <a:r>
              <a:rPr lang="en-US" altLang="ko-KR" sz="1600" dirty="0" err="1">
                <a:solidFill>
                  <a:srgbClr val="C00000"/>
                </a:solidFill>
                <a:highlight>
                  <a:srgbClr val="FFFF00"/>
                </a:highlight>
              </a:rPr>
              <a:t>tWR</a:t>
            </a:r>
            <a:endParaRPr lang="ko-KR" altLang="en-US" sz="16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04FF3C50-9BFF-D512-CC28-8A4D4973DC21}"/>
              </a:ext>
            </a:extLst>
          </p:cNvPr>
          <p:cNvSpPr/>
          <p:nvPr/>
        </p:nvSpPr>
        <p:spPr>
          <a:xfrm>
            <a:off x="3494871" y="3330663"/>
            <a:ext cx="527304" cy="172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err="1">
                <a:solidFill>
                  <a:srgbClr val="C00000"/>
                </a:solidFill>
                <a:highlight>
                  <a:srgbClr val="FFFF00"/>
                </a:highlight>
              </a:rPr>
              <a:t>tRCD</a:t>
            </a:r>
            <a:endParaRPr lang="ko-KR" altLang="en-US" sz="16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904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6" grpId="0" animBg="1"/>
      <p:bldP spid="38" grpId="0" animBg="1"/>
      <p:bldP spid="42" grpId="0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1450BFB-48E0-274C-BCB0-A36EF354D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Row Buffer Policy</a:t>
            </a:r>
            <a:endParaRPr lang="en-US" altLang="en-US" dirty="0"/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FA4EC0C-2DF0-B80F-7C5E-E5FB14BF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b="1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Open-page Policy</a:t>
            </a:r>
            <a:endParaRPr lang="en-US" altLang="ko-KR" b="1" dirty="0"/>
          </a:p>
          <a:p>
            <a:pPr lvl="1"/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Keeps the row data in the row buffer until another row is activated (i.e., bank conflict occurs)</a:t>
            </a:r>
          </a:p>
          <a:p>
            <a:endParaRPr lang="en-US" altLang="ko-KR" dirty="0"/>
          </a:p>
          <a:p>
            <a:r>
              <a:rPr lang="en-US" altLang="ko-KR" sz="2800" b="1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Close-page Policy</a:t>
            </a:r>
          </a:p>
          <a:p>
            <a:pPr lvl="1"/>
            <a:r>
              <a:rPr lang="en-US" altLang="ko-KR" sz="2400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Closes the activated row immediately after the </a:t>
            </a:r>
            <a:r>
              <a:rPr lang="en-US" altLang="ko-KR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subsequent </a:t>
            </a:r>
            <a:r>
              <a:rPr lang="en-US" altLang="ko-KR" sz="2400" dirty="0">
                <a:solidFill>
                  <a:srgbClr val="000000"/>
                </a:solidFill>
                <a:ea typeface="맑은 고딕" panose="020B0503020000020004" pitchFamily="50" charset="-127"/>
                <a:sym typeface="맑은 고딕" panose="020B0503020000020004" pitchFamily="50" charset="-127"/>
              </a:rPr>
              <a:t>read or write request is serviced on the activated row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DACD0-1576-0BF3-E5BD-0516B165C689}"/>
              </a:ext>
            </a:extLst>
          </p:cNvPr>
          <p:cNvSpPr txBox="1"/>
          <p:nvPr/>
        </p:nvSpPr>
        <p:spPr>
          <a:xfrm>
            <a:off x="10470969" y="104062"/>
            <a:ext cx="1452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u="sng" dirty="0"/>
              <a:t>Background</a:t>
            </a:r>
            <a:r>
              <a:rPr lang="en-US" altLang="en-US" dirty="0"/>
              <a:t> </a:t>
            </a:r>
            <a:endParaRPr lang="en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9AB13-D236-C9D6-17A8-84CAA19C995F}"/>
              </a:ext>
            </a:extLst>
          </p:cNvPr>
          <p:cNvSpPr txBox="1"/>
          <p:nvPr/>
        </p:nvSpPr>
        <p:spPr>
          <a:xfrm>
            <a:off x="914400" y="5107880"/>
            <a:ext cx="107899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Both policies cannot </a:t>
            </a:r>
            <a:r>
              <a:rPr lang="ko-KR" altLang="en-US" sz="2800" dirty="0" err="1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hide</a:t>
            </a:r>
            <a:r>
              <a:rPr lang="ko-KR" altLang="en-US" sz="28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lang="en-US" altLang="ko-KR" sz="28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the </a:t>
            </a:r>
            <a:r>
              <a:rPr lang="ko-KR" altLang="en-US" sz="2800" dirty="0" err="1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long</a:t>
            </a:r>
            <a:r>
              <a:rPr lang="ko-KR" altLang="en-US" sz="28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lang="ko-KR" altLang="en-US" sz="2800" dirty="0" err="1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activation</a:t>
            </a:r>
            <a:r>
              <a:rPr lang="ko-KR" altLang="en-US" sz="28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lang="en-US" altLang="ko-KR" sz="280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latency if the row buffer locality is low</a:t>
            </a:r>
            <a:endParaRPr lang="ko-KR" altLang="en-US" sz="2800" dirty="0">
              <a:solidFill>
                <a:srgbClr val="C00000"/>
              </a:solidFill>
              <a:highlight>
                <a:srgbClr val="FFFF00"/>
              </a:highlight>
              <a:latin typeface="+mn-lt"/>
            </a:endParaRPr>
          </a:p>
          <a:p>
            <a:endParaRPr lang="en-US" altLang="ko-KR" sz="2800" dirty="0">
              <a:solidFill>
                <a:srgbClr val="C00000"/>
              </a:solidFill>
              <a:highlight>
                <a:srgbClr val="FFFF00"/>
              </a:highlight>
              <a:latin typeface="+mn-lt"/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00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AAD5"/>
      </a:accent1>
      <a:accent2>
        <a:srgbClr val="FF7C41"/>
      </a:accent2>
      <a:accent3>
        <a:srgbClr val="A7D100"/>
      </a:accent3>
      <a:accent4>
        <a:srgbClr val="FFC000"/>
      </a:accent4>
      <a:accent5>
        <a:srgbClr val="3DA9D5"/>
      </a:accent5>
      <a:accent6>
        <a:srgbClr val="A9A9A9"/>
      </a:accent6>
      <a:hlink>
        <a:srgbClr val="0052FF"/>
      </a:hlink>
      <a:folHlink>
        <a:srgbClr val="FF7C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C_794793-21_2022PPT_5" id="{EF3B9170-A1B5-E948-8455-87732B11B22A}" vid="{4C12E35C-C43C-F244-A886-6230B5C0B96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F6870F5E93BC1468AA080BB55923333" ma:contentTypeVersion="18" ma:contentTypeDescription="새 문서를 만듭니다." ma:contentTypeScope="" ma:versionID="c538e2512606784c4b9a27c2c9041913">
  <xsd:schema xmlns:xsd="http://www.w3.org/2001/XMLSchema" xmlns:xs="http://www.w3.org/2001/XMLSchema" xmlns:p="http://schemas.microsoft.com/office/2006/metadata/properties" xmlns:ns2="3c96cb94-7bc3-41c6-b31a-f10544290a4a" xmlns:ns3="7e15a1a3-9707-43e7-9997-5a02e113e2ba" targetNamespace="http://schemas.microsoft.com/office/2006/metadata/properties" ma:root="true" ma:fieldsID="0395fc8a7c825a3af3687b84be04dab7" ns2:_="" ns3:_="">
    <xsd:import namespace="3c96cb94-7bc3-41c6-b31a-f10544290a4a"/>
    <xsd:import namespace="7e15a1a3-9707-43e7-9997-5a02e113e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6cb94-7bc3-41c6-b31a-f10544290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이미지 태그" ma:readOnly="false" ma:fieldId="{5cf76f15-5ced-4ddc-b409-7134ff3c332f}" ma:taxonomyMulti="true" ma:sspId="13f7c4bd-ffc2-489d-bd41-78771032fe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5a1a3-9707-43e7-9997-5a02e113e2b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842c2d8-cd9d-4afd-a254-00003754f672}" ma:internalName="TaxCatchAll" ma:showField="CatchAllData" ma:web="7e15a1a3-9707-43e7-9997-5a02e113e2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8C44B6-B93F-44E9-A7AE-82853A1997DF}"/>
</file>

<file path=customXml/itemProps2.xml><?xml version="1.0" encoding="utf-8"?>
<ds:datastoreItem xmlns:ds="http://schemas.openxmlformats.org/officeDocument/2006/customXml" ds:itemID="{9851EEB1-0A96-4CE2-8444-FAF522C63134}"/>
</file>

<file path=docProps/app.xml><?xml version="1.0" encoding="utf-8"?>
<Properties xmlns="http://schemas.openxmlformats.org/officeDocument/2006/extended-properties" xmlns:vt="http://schemas.openxmlformats.org/officeDocument/2006/docPropsVTypes">
  <Template>DAC_2022_PPT</Template>
  <TotalTime>3664</TotalTime>
  <Words>1274</Words>
  <Application>Microsoft Office PowerPoint</Application>
  <PresentationFormat>와이드스크린</PresentationFormat>
  <Paragraphs>417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3" baseType="lpstr">
      <vt:lpstr>맑은 고딕</vt:lpstr>
      <vt:lpstr>Arial</vt:lpstr>
      <vt:lpstr>Office Theme</vt:lpstr>
      <vt:lpstr>PowerPoint 프레젠테이션</vt:lpstr>
      <vt:lpstr>Don’t Open Row: Rethinking  Row Buffer Policy for Improving  Performance of Non-Volatile Memories</vt:lpstr>
      <vt:lpstr>Background</vt:lpstr>
      <vt:lpstr>PCM (Phase Change Memory)</vt:lpstr>
      <vt:lpstr>PCM (Phase Change Memory)</vt:lpstr>
      <vt:lpstr>PCM Architecture &amp; Operations</vt:lpstr>
      <vt:lpstr>PCM Architecture &amp; Operations</vt:lpstr>
      <vt:lpstr>Major Hurdle: Slow PCM Operations</vt:lpstr>
      <vt:lpstr>Row Buffer Policy</vt:lpstr>
      <vt:lpstr>Write Scheme</vt:lpstr>
      <vt:lpstr>Write Scheme</vt:lpstr>
      <vt:lpstr>PowerPoint 프레젠테이션</vt:lpstr>
      <vt:lpstr>Motivation</vt:lpstr>
      <vt:lpstr>Poor Locality of Write Requests</vt:lpstr>
      <vt:lpstr>Non-destructive ACT in PCM</vt:lpstr>
      <vt:lpstr>Non-destructive ACT in PCM</vt:lpstr>
      <vt:lpstr>Non-destructive ACT in PCM</vt:lpstr>
      <vt:lpstr>Write-Around PCM System</vt:lpstr>
      <vt:lpstr>Key Idea</vt:lpstr>
      <vt:lpstr>Pseudo Row Activation</vt:lpstr>
      <vt:lpstr>Pseudo Row Activation</vt:lpstr>
      <vt:lpstr>Direct Write</vt:lpstr>
      <vt:lpstr>Write-Around PCM system</vt:lpstr>
      <vt:lpstr>Implementation</vt:lpstr>
      <vt:lpstr>Evaluation</vt:lpstr>
      <vt:lpstr>Evaluation Methodology</vt:lpstr>
      <vt:lpstr>Performance Result</vt:lpstr>
      <vt:lpstr>Energy Result</vt:lpstr>
      <vt:lpstr>Conclusion</vt:lpstr>
      <vt:lpstr>Thank You</vt:lpstr>
    </vt:vector>
  </TitlesOfParts>
  <Company>SmithBucklin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Kolak, Alexis</dc:creator>
  <cp:lastModifiedBy>이용호</cp:lastModifiedBy>
  <cp:revision>536</cp:revision>
  <dcterms:created xsi:type="dcterms:W3CDTF">2022-02-21T17:01:29Z</dcterms:created>
  <dcterms:modified xsi:type="dcterms:W3CDTF">2023-11-27T14:10:35Z</dcterms:modified>
</cp:coreProperties>
</file>