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0" r:id="rId4"/>
    <p:sldId id="283" r:id="rId5"/>
    <p:sldId id="262" r:id="rId6"/>
    <p:sldId id="264" r:id="rId7"/>
    <p:sldId id="265" r:id="rId8"/>
    <p:sldId id="263" r:id="rId9"/>
    <p:sldId id="266" r:id="rId10"/>
    <p:sldId id="282" r:id="rId11"/>
    <p:sldId id="268" r:id="rId12"/>
    <p:sldId id="269" r:id="rId13"/>
    <p:sldId id="270" r:id="rId14"/>
    <p:sldId id="285" r:id="rId15"/>
    <p:sldId id="271" r:id="rId16"/>
    <p:sldId id="287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67" r:id="rId25"/>
    <p:sldId id="280" r:id="rId26"/>
    <p:sldId id="279" r:id="rId27"/>
    <p:sldId id="284" r:id="rId28"/>
    <p:sldId id="286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 autoAdjust="0"/>
    <p:restoredTop sz="91196" autoAdjust="0"/>
  </p:normalViewPr>
  <p:slideViewPr>
    <p:cSldViewPr snapToGrid="0">
      <p:cViewPr varScale="1">
        <p:scale>
          <a:sx n="149" d="100"/>
          <a:sy n="149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0C1B74DE-0AC9-4473-863C-CF0FE9FEAE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1D17462-57D0-49B5-BB4F-9DDE6ED952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CF512-C5FF-4B32-B0B6-91684EBE6B84}" type="datetimeFigureOut">
              <a:rPr lang="ko-KR" altLang="en-US" smtClean="0"/>
              <a:t>2023-11-13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2B0FE16-1FD9-48CE-82C3-338D267668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DCE728C-C0C5-4672-B9C0-EBC39F0CA1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13BBD-FCA8-495D-9D9A-4C51978019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233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0CD46-C9B4-4AF7-AA90-86A68BB02A8E}" type="datetimeFigureOut">
              <a:rPr lang="ko-KR" altLang="en-US" smtClean="0"/>
              <a:t>2023-11-13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37B04-72B6-4C37-B74A-47F4C0C37A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616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A7FF72-2336-44BB-BC3B-83EDB41D2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99116"/>
            <a:ext cx="9144000" cy="1655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 dirty="0" err="1"/>
              <a:t>맑은고딕</a:t>
            </a:r>
            <a:r>
              <a:rPr lang="en-US" altLang="ko-KR" dirty="0"/>
              <a:t>/Calibri,</a:t>
            </a:r>
            <a:r>
              <a:rPr lang="ko-KR" altLang="en-US" dirty="0"/>
              <a:t> </a:t>
            </a:r>
            <a:r>
              <a:rPr lang="en-US" altLang="ko-KR" dirty="0"/>
              <a:t>36pt,</a:t>
            </a:r>
            <a:r>
              <a:rPr lang="ko-KR" altLang="en-US" dirty="0"/>
              <a:t> </a:t>
            </a:r>
            <a:r>
              <a:rPr lang="en-US" altLang="ko-KR" dirty="0"/>
              <a:t>Bold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05B4BB5-D93D-4047-B881-07684C42FE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734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err="1"/>
              <a:t>맑은고딕</a:t>
            </a:r>
            <a:r>
              <a:rPr lang="en-US" altLang="ko-KR" dirty="0"/>
              <a:t>/Calibri, 18pt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BD371CC-BD41-4D3C-98BE-920173A45B0E}"/>
              </a:ext>
            </a:extLst>
          </p:cNvPr>
          <p:cNvSpPr/>
          <p:nvPr userDrawn="1"/>
        </p:nvSpPr>
        <p:spPr>
          <a:xfrm flipV="1">
            <a:off x="246877" y="6511098"/>
            <a:ext cx="11698245" cy="1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Picture 6" descr="영문좌우조합 B">
            <a:extLst>
              <a:ext uri="{FF2B5EF4-FFF2-40B4-BE49-F238E27FC236}">
                <a16:creationId xmlns:a16="http://schemas.microsoft.com/office/drawing/2014/main" id="{5F69A889-DC5C-44A9-9C5F-13E25B3481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35175" r="9444" b="33117"/>
          <a:stretch/>
        </p:blipFill>
        <p:spPr bwMode="auto">
          <a:xfrm>
            <a:off x="9179626" y="6570867"/>
            <a:ext cx="2765496" cy="26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98489DF-5888-14CE-32DB-C541903F8A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7" y="6556766"/>
            <a:ext cx="1792389" cy="27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카테고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A7FF72-2336-44BB-BC3B-83EDB41D2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99116"/>
            <a:ext cx="9144000" cy="1655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 dirty="0" err="1"/>
              <a:t>맑은고딕</a:t>
            </a:r>
            <a:r>
              <a:rPr lang="en-US" altLang="ko-KR" dirty="0"/>
              <a:t>/Calibri,</a:t>
            </a:r>
            <a:r>
              <a:rPr lang="ko-KR" altLang="en-US" dirty="0"/>
              <a:t> </a:t>
            </a:r>
            <a:r>
              <a:rPr lang="en-US" altLang="ko-KR" dirty="0"/>
              <a:t>36pt,</a:t>
            </a:r>
            <a:r>
              <a:rPr lang="ko-KR" altLang="en-US" dirty="0"/>
              <a:t> </a:t>
            </a:r>
            <a:r>
              <a:rPr lang="en-US" altLang="ko-KR" dirty="0"/>
              <a:t>Bold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05B4BB5-D93D-4047-B881-07684C42FE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734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err="1"/>
              <a:t>맑은고딕</a:t>
            </a:r>
            <a:r>
              <a:rPr lang="en-US" altLang="ko-KR" dirty="0"/>
              <a:t>/Calibri, 18pt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BD371CC-BD41-4D3C-98BE-920173A45B0E}"/>
              </a:ext>
            </a:extLst>
          </p:cNvPr>
          <p:cNvSpPr/>
          <p:nvPr userDrawn="1"/>
        </p:nvSpPr>
        <p:spPr>
          <a:xfrm flipV="1">
            <a:off x="246877" y="6511098"/>
            <a:ext cx="11698245" cy="1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Picture 6" descr="영문좌우조합 B">
            <a:extLst>
              <a:ext uri="{FF2B5EF4-FFF2-40B4-BE49-F238E27FC236}">
                <a16:creationId xmlns:a16="http://schemas.microsoft.com/office/drawing/2014/main" id="{5F69A889-DC5C-44A9-9C5F-13E25B3481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35175" r="9444" b="33117"/>
          <a:stretch/>
        </p:blipFill>
        <p:spPr bwMode="auto">
          <a:xfrm>
            <a:off x="9179626" y="6570867"/>
            <a:ext cx="2765496" cy="26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B776346F-AF26-431A-8046-932B5ABDEA7A}"/>
              </a:ext>
            </a:extLst>
          </p:cNvPr>
          <p:cNvSpPr/>
          <p:nvPr userDrawn="1"/>
        </p:nvSpPr>
        <p:spPr>
          <a:xfrm flipV="1">
            <a:off x="246877" y="558674"/>
            <a:ext cx="11698245" cy="1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슬라이드 번호 개체 틀 5">
            <a:extLst>
              <a:ext uri="{FF2B5EF4-FFF2-40B4-BE49-F238E27FC236}">
                <a16:creationId xmlns:a16="http://schemas.microsoft.com/office/drawing/2014/main" id="{D1118934-4BA3-47B1-B4AE-0A28B884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843" y="6559785"/>
            <a:ext cx="416312" cy="260409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6B655520-5A33-4230-ABDD-A213BEC2F74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C183E4B-32EC-10FF-CB23-9B196394F5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7" y="6556766"/>
            <a:ext cx="1792389" cy="27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03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한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1E4725-CCED-4BFF-80DF-B7021A37C2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752" y="52764"/>
            <a:ext cx="11686478" cy="4686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 dirty="0"/>
              <a:t>제목</a:t>
            </a:r>
            <a:r>
              <a:rPr lang="en-US" altLang="ko-KR" dirty="0"/>
              <a:t>: </a:t>
            </a:r>
            <a:r>
              <a:rPr lang="ko-KR" altLang="en-US" dirty="0" err="1"/>
              <a:t>맑은고딕</a:t>
            </a:r>
            <a:r>
              <a:rPr lang="en-US" altLang="ko-KR" dirty="0"/>
              <a:t>/Calibri,</a:t>
            </a:r>
            <a:r>
              <a:rPr lang="ko-KR" altLang="en-US" dirty="0"/>
              <a:t> </a:t>
            </a:r>
            <a:r>
              <a:rPr lang="en-US" altLang="ko-KR" dirty="0"/>
              <a:t>24pt,</a:t>
            </a:r>
            <a:r>
              <a:rPr lang="ko-KR" altLang="en-US" dirty="0"/>
              <a:t> </a:t>
            </a:r>
            <a:r>
              <a:rPr lang="en-US" altLang="ko-KR" dirty="0"/>
              <a:t>Bold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FBD2574-FCBA-401F-9C7A-84CB472FEA4D}"/>
              </a:ext>
            </a:extLst>
          </p:cNvPr>
          <p:cNvSpPr/>
          <p:nvPr userDrawn="1"/>
        </p:nvSpPr>
        <p:spPr>
          <a:xfrm flipV="1">
            <a:off x="246877" y="6511098"/>
            <a:ext cx="11698245" cy="1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88117A7-7CF1-4B30-9844-0DFD266EA36F}"/>
              </a:ext>
            </a:extLst>
          </p:cNvPr>
          <p:cNvSpPr/>
          <p:nvPr userDrawn="1"/>
        </p:nvSpPr>
        <p:spPr>
          <a:xfrm flipV="1">
            <a:off x="246877" y="558674"/>
            <a:ext cx="11698245" cy="1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Picture 6" descr="영문좌우조합 B">
            <a:extLst>
              <a:ext uri="{FF2B5EF4-FFF2-40B4-BE49-F238E27FC236}">
                <a16:creationId xmlns:a16="http://schemas.microsoft.com/office/drawing/2014/main" id="{48BA5FD9-4A18-4038-85D0-529B21D00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35175" r="9444" b="33117"/>
          <a:stretch/>
        </p:blipFill>
        <p:spPr bwMode="auto">
          <a:xfrm>
            <a:off x="9179626" y="6570867"/>
            <a:ext cx="2765496" cy="26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텍스트 개체 틀 14">
            <a:extLst>
              <a:ext uri="{FF2B5EF4-FFF2-40B4-BE49-F238E27FC236}">
                <a16:creationId xmlns:a16="http://schemas.microsoft.com/office/drawing/2014/main" id="{51A1CE7C-38C9-41D3-8C48-0918513B33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5327" y="702839"/>
            <a:ext cx="11686477" cy="5734797"/>
          </a:xfrm>
          <a:prstGeom prst="rect">
            <a:avLst/>
          </a:prstGeom>
        </p:spPr>
        <p:txBody>
          <a:bodyPr lIns="72000" tIns="72000" rIns="36000" bIns="0">
            <a:normAutofit/>
          </a:bodyPr>
          <a:lstStyle>
            <a:lvl1pPr marL="144000" indent="-180000">
              <a:spcBef>
                <a:spcPts val="1200"/>
              </a:spcBef>
              <a:buFont typeface="Wingdings" panose="05000000000000000000" pitchFamily="2" charset="2"/>
              <a:buChar char="§"/>
              <a:defRPr lang="ko-KR" altLang="en-US" sz="2000" b="1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432000" indent="-180000">
              <a:spcBef>
                <a:spcPts val="800"/>
              </a:spcBef>
              <a:buFont typeface="Arial" panose="020B0604020202020204" pitchFamily="34" charset="0"/>
              <a:buChar char="•"/>
              <a:defRPr lang="ko-KR" altLang="en-US" sz="18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2pPr>
            <a:lvl3pPr marL="720000" indent="-180000">
              <a:spcBef>
                <a:spcPts val="500"/>
              </a:spcBef>
              <a:buFont typeface="Calibri" panose="020F0502020204030204" pitchFamily="34" charset="0"/>
              <a:buChar char="–"/>
              <a:defRPr lang="ko-KR" altLang="en-US" sz="16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3pPr>
            <a:lvl4pPr marL="1008000" indent="-180975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lang="ko-KR" altLang="en-US" sz="14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4pPr>
            <a:lvl5pPr marL="449263" indent="-85725">
              <a:spcBef>
                <a:spcPts val="300"/>
              </a:spcBef>
              <a:buFont typeface="Calibri" panose="020F0502020204030204" pitchFamily="34" charset="0"/>
              <a:buChar char="◦"/>
              <a:defRPr lang="ko-KR" altLang="en-US" sz="10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5pPr>
            <a:lvl6pPr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9pPr marL="3657226" indent="0">
              <a:buNone/>
              <a:defRPr/>
            </a:lvl9pPr>
          </a:lstStyle>
          <a:p>
            <a:pPr lvl="0"/>
            <a:r>
              <a:rPr lang="en-US" altLang="ko-KR" dirty="0"/>
              <a:t> </a:t>
            </a:r>
          </a:p>
          <a:p>
            <a:pPr lvl="1"/>
            <a:r>
              <a:rPr lang="en-US" altLang="ko-KR" dirty="0"/>
              <a:t> </a:t>
            </a:r>
          </a:p>
          <a:p>
            <a:pPr lvl="2"/>
            <a:r>
              <a:rPr lang="en-US" altLang="ko-KR" dirty="0"/>
              <a:t> </a:t>
            </a:r>
          </a:p>
          <a:p>
            <a:pPr lvl="3"/>
            <a:r>
              <a:rPr lang="en-US" altLang="ko-KR" dirty="0"/>
              <a:t> </a:t>
            </a:r>
          </a:p>
          <a:p>
            <a:pPr lvl="4"/>
            <a:endParaRPr lang="en-US" altLang="ko-KR" dirty="0"/>
          </a:p>
          <a:p>
            <a:pPr lvl="5"/>
            <a:endParaRPr lang="en-US" altLang="ko-KR" dirty="0"/>
          </a:p>
          <a:p>
            <a:pPr lvl="3"/>
            <a:endParaRPr lang="ko-KR" altLang="en-US" dirty="0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58693773-0FDC-444B-8A6A-00B38114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843" y="6559785"/>
            <a:ext cx="416312" cy="260409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6B655520-5A33-4230-ABDD-A213BEC2F74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89F6480-8FE1-8FCB-5175-4A1394944A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7" y="6556766"/>
            <a:ext cx="1792389" cy="27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2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두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1E4725-CCED-4BFF-80DF-B7021A37C2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752" y="52764"/>
            <a:ext cx="11686478" cy="4686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 dirty="0"/>
              <a:t>제목</a:t>
            </a:r>
            <a:r>
              <a:rPr lang="en-US" altLang="ko-KR" dirty="0"/>
              <a:t>: </a:t>
            </a:r>
            <a:r>
              <a:rPr lang="ko-KR" altLang="en-US" dirty="0" err="1"/>
              <a:t>맑은고딕</a:t>
            </a:r>
            <a:r>
              <a:rPr lang="en-US" altLang="ko-KR" dirty="0"/>
              <a:t>/Calibri,</a:t>
            </a:r>
            <a:r>
              <a:rPr lang="ko-KR" altLang="en-US" dirty="0"/>
              <a:t> </a:t>
            </a:r>
            <a:r>
              <a:rPr lang="en-US" altLang="ko-KR" dirty="0"/>
              <a:t>24pt,</a:t>
            </a:r>
            <a:r>
              <a:rPr lang="ko-KR" altLang="en-US" dirty="0"/>
              <a:t> </a:t>
            </a:r>
            <a:r>
              <a:rPr lang="en-US" altLang="ko-KR" dirty="0"/>
              <a:t>Bold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76B4CC-5864-47B3-8C15-A1A51FEC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843" y="6559785"/>
            <a:ext cx="416312" cy="260409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6B655520-5A33-4230-ABDD-A213BEC2F74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FBD2574-FCBA-401F-9C7A-84CB472FEA4D}"/>
              </a:ext>
            </a:extLst>
          </p:cNvPr>
          <p:cNvSpPr/>
          <p:nvPr userDrawn="1"/>
        </p:nvSpPr>
        <p:spPr>
          <a:xfrm flipV="1">
            <a:off x="246877" y="6511098"/>
            <a:ext cx="11698245" cy="1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88117A7-7CF1-4B30-9844-0DFD266EA36F}"/>
              </a:ext>
            </a:extLst>
          </p:cNvPr>
          <p:cNvSpPr/>
          <p:nvPr userDrawn="1"/>
        </p:nvSpPr>
        <p:spPr>
          <a:xfrm flipV="1">
            <a:off x="246877" y="558674"/>
            <a:ext cx="11698245" cy="1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Picture 6" descr="영문좌우조합 B">
            <a:extLst>
              <a:ext uri="{FF2B5EF4-FFF2-40B4-BE49-F238E27FC236}">
                <a16:creationId xmlns:a16="http://schemas.microsoft.com/office/drawing/2014/main" id="{48BA5FD9-4A18-4038-85D0-529B21D00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35175" r="9444" b="33117"/>
          <a:stretch/>
        </p:blipFill>
        <p:spPr bwMode="auto">
          <a:xfrm>
            <a:off x="9179626" y="6570867"/>
            <a:ext cx="2765496" cy="26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텍스트 개체 틀 14">
            <a:extLst>
              <a:ext uri="{FF2B5EF4-FFF2-40B4-BE49-F238E27FC236}">
                <a16:creationId xmlns:a16="http://schemas.microsoft.com/office/drawing/2014/main" id="{51A1CE7C-38C9-41D3-8C48-0918513B33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5328" y="702839"/>
            <a:ext cx="5612780" cy="5734797"/>
          </a:xfrm>
          <a:prstGeom prst="rect">
            <a:avLst/>
          </a:prstGeom>
        </p:spPr>
        <p:txBody>
          <a:bodyPr lIns="72000" tIns="72000" rIns="36000" bIns="0">
            <a:normAutofit/>
          </a:bodyPr>
          <a:lstStyle>
            <a:lvl1pPr marL="144000" indent="-180000">
              <a:spcBef>
                <a:spcPts val="1200"/>
              </a:spcBef>
              <a:buFont typeface="Wingdings" panose="05000000000000000000" pitchFamily="2" charset="2"/>
              <a:buChar char="§"/>
              <a:defRPr lang="ko-KR" altLang="en-US" sz="2000" b="1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432000" indent="-180000">
              <a:spcBef>
                <a:spcPts val="800"/>
              </a:spcBef>
              <a:buFont typeface="Arial" panose="020B0604020202020204" pitchFamily="34" charset="0"/>
              <a:buChar char="•"/>
              <a:defRPr lang="ko-KR" altLang="en-US" sz="18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2pPr>
            <a:lvl3pPr marL="720000" indent="-180000">
              <a:spcBef>
                <a:spcPts val="500"/>
              </a:spcBef>
              <a:buFont typeface="Calibri" panose="020F0502020204030204" pitchFamily="34" charset="0"/>
              <a:buChar char="–"/>
              <a:defRPr lang="ko-KR" altLang="en-US" sz="16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3pPr>
            <a:lvl4pPr marL="1008000" indent="-180975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lang="ko-KR" altLang="en-US" sz="14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4pPr>
            <a:lvl5pPr marL="449263" indent="-85725">
              <a:spcBef>
                <a:spcPts val="300"/>
              </a:spcBef>
              <a:buFont typeface="Calibri" panose="020F0502020204030204" pitchFamily="34" charset="0"/>
              <a:buChar char="◦"/>
              <a:defRPr lang="ko-KR" altLang="en-US" sz="10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5pPr>
            <a:lvl6pPr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9pPr marL="3657226" indent="0">
              <a:buNone/>
              <a:defRPr/>
            </a:lvl9pPr>
          </a:lstStyle>
          <a:p>
            <a:pPr lvl="0"/>
            <a:r>
              <a:rPr lang="en-US" altLang="ko-KR" dirty="0"/>
              <a:t> </a:t>
            </a:r>
          </a:p>
          <a:p>
            <a:pPr lvl="1"/>
            <a:r>
              <a:rPr lang="en-US" altLang="ko-KR" dirty="0"/>
              <a:t> </a:t>
            </a:r>
          </a:p>
          <a:p>
            <a:pPr lvl="2"/>
            <a:r>
              <a:rPr lang="en-US" altLang="ko-KR" dirty="0"/>
              <a:t> </a:t>
            </a:r>
          </a:p>
          <a:p>
            <a:pPr lvl="3"/>
            <a:r>
              <a:rPr lang="en-US" altLang="ko-KR" dirty="0"/>
              <a:t> </a:t>
            </a:r>
          </a:p>
          <a:p>
            <a:pPr lvl="4"/>
            <a:endParaRPr lang="en-US" altLang="ko-KR" dirty="0"/>
          </a:p>
          <a:p>
            <a:pPr lvl="5"/>
            <a:endParaRPr lang="en-US" altLang="ko-KR" dirty="0"/>
          </a:p>
          <a:p>
            <a:pPr lvl="3"/>
            <a:endParaRPr lang="ko-KR" altLang="en-US" dirty="0"/>
          </a:p>
        </p:txBody>
      </p:sp>
      <p:sp>
        <p:nvSpPr>
          <p:cNvPr id="9" name="텍스트 개체 틀 14">
            <a:extLst>
              <a:ext uri="{FF2B5EF4-FFF2-40B4-BE49-F238E27FC236}">
                <a16:creationId xmlns:a16="http://schemas.microsoft.com/office/drawing/2014/main" id="{FDBA1F7B-C599-43D0-BBB3-1B97D18AED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3894" y="702839"/>
            <a:ext cx="5612780" cy="5734797"/>
          </a:xfrm>
          <a:prstGeom prst="rect">
            <a:avLst/>
          </a:prstGeom>
        </p:spPr>
        <p:txBody>
          <a:bodyPr lIns="72000" tIns="72000" rIns="36000" bIns="0">
            <a:normAutofit/>
          </a:bodyPr>
          <a:lstStyle>
            <a:lvl1pPr marL="144000" indent="-180000">
              <a:spcBef>
                <a:spcPts val="1200"/>
              </a:spcBef>
              <a:buFont typeface="Wingdings" panose="05000000000000000000" pitchFamily="2" charset="2"/>
              <a:buChar char="§"/>
              <a:defRPr lang="ko-KR" altLang="en-US" sz="2000" b="1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432000" indent="-180000">
              <a:spcBef>
                <a:spcPts val="800"/>
              </a:spcBef>
              <a:buFont typeface="Arial" panose="020B0604020202020204" pitchFamily="34" charset="0"/>
              <a:buChar char="•"/>
              <a:defRPr lang="ko-KR" altLang="en-US" sz="18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2pPr>
            <a:lvl3pPr marL="720000" indent="-180000">
              <a:spcBef>
                <a:spcPts val="500"/>
              </a:spcBef>
              <a:buFont typeface="Calibri" panose="020F0502020204030204" pitchFamily="34" charset="0"/>
              <a:buChar char="–"/>
              <a:defRPr lang="ko-KR" altLang="en-US" sz="16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3pPr>
            <a:lvl4pPr marL="1008000" indent="-180975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lang="ko-KR" altLang="en-US" sz="14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4pPr>
            <a:lvl5pPr marL="449263" indent="-85725">
              <a:spcBef>
                <a:spcPts val="300"/>
              </a:spcBef>
              <a:buFont typeface="Calibri" panose="020F0502020204030204" pitchFamily="34" charset="0"/>
              <a:buChar char="◦"/>
              <a:defRPr lang="ko-KR" altLang="en-US" sz="10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5pPr>
            <a:lvl6pPr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9pPr marL="3657226" indent="0">
              <a:buNone/>
              <a:defRPr/>
            </a:lvl9pPr>
          </a:lstStyle>
          <a:p>
            <a:pPr lvl="0"/>
            <a:r>
              <a:rPr lang="en-US" altLang="ko-KR" dirty="0"/>
              <a:t> </a:t>
            </a:r>
          </a:p>
          <a:p>
            <a:pPr lvl="1"/>
            <a:r>
              <a:rPr lang="en-US" altLang="ko-KR" dirty="0"/>
              <a:t> </a:t>
            </a:r>
          </a:p>
          <a:p>
            <a:pPr lvl="2"/>
            <a:r>
              <a:rPr lang="en-US" altLang="ko-KR" dirty="0"/>
              <a:t> </a:t>
            </a:r>
          </a:p>
          <a:p>
            <a:pPr lvl="3"/>
            <a:r>
              <a:rPr lang="en-US" altLang="ko-KR" dirty="0"/>
              <a:t> </a:t>
            </a:r>
          </a:p>
          <a:p>
            <a:pPr lvl="4"/>
            <a:endParaRPr lang="en-US" altLang="ko-KR" dirty="0"/>
          </a:p>
          <a:p>
            <a:pPr lvl="5"/>
            <a:endParaRPr lang="en-US" altLang="ko-KR" dirty="0"/>
          </a:p>
          <a:p>
            <a:pPr lvl="3"/>
            <a:endParaRPr lang="ko-KR" altLang="en-US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FB7B3A8-D97A-FBD8-F26B-86534FF4CD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7" y="6556766"/>
            <a:ext cx="1792389" cy="27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3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2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49" r:id="rId3"/>
    <p:sldLayoutId id="2147483676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6F8373AA-232F-4F42-A512-9499D5E3F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617" y="297902"/>
            <a:ext cx="9066766" cy="20605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4000" b="1" dirty="0">
                <a:latin typeface="+mj-ea"/>
              </a:rPr>
              <a:t>Conveyor: Towards Asynchronous Dataflow in Systolic Array to Exploit Unstructured Sparsity</a:t>
            </a:r>
            <a:endParaRPr lang="ko-KR" altLang="en-US" sz="4000" b="1" dirty="0">
              <a:latin typeface="+mj-ea"/>
            </a:endParaRP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236331E8-0944-49B5-BCA1-B6002B424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027" y="3030756"/>
            <a:ext cx="11267946" cy="3258330"/>
          </a:xfrm>
        </p:spPr>
        <p:txBody>
          <a:bodyPr lIns="0" tIns="0" rIns="0" bIns="0">
            <a:normAutofit fontScale="92500"/>
          </a:bodyPr>
          <a:lstStyle/>
          <a:p>
            <a:r>
              <a:rPr lang="en-US" altLang="ko-KR" sz="2400" b="1" dirty="0"/>
              <a:t>Seongwook Kim, </a:t>
            </a:r>
            <a:r>
              <a:rPr lang="en-US" altLang="ko-KR" sz="2400" b="1" dirty="0" err="1"/>
              <a:t>Gwangeun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Byeon</a:t>
            </a:r>
            <a:r>
              <a:rPr lang="en-US" altLang="ko-KR" sz="2400" b="1" dirty="0"/>
              <a:t>, </a:t>
            </a:r>
            <a:r>
              <a:rPr lang="en-US" altLang="ko-KR" sz="2400" b="1" dirty="0" err="1"/>
              <a:t>Sihyung</a:t>
            </a:r>
            <a:r>
              <a:rPr lang="en-US" altLang="ko-KR" sz="2400" b="1" dirty="0"/>
              <a:t> Kim, </a:t>
            </a:r>
            <a:r>
              <a:rPr lang="en-US" altLang="ko-KR" sz="2400" b="1" dirty="0" err="1"/>
              <a:t>Hyungjin</a:t>
            </a:r>
            <a:r>
              <a:rPr lang="en-US" altLang="ko-KR" sz="2400" b="1" dirty="0"/>
              <a:t> Kim, </a:t>
            </a:r>
            <a:r>
              <a:rPr lang="en-US" altLang="ko-KR" sz="2400" b="1" dirty="0" err="1"/>
              <a:t>Seokin</a:t>
            </a:r>
            <a:r>
              <a:rPr lang="en-US" altLang="ko-KR" sz="2400" b="1" dirty="0"/>
              <a:t> Hong</a:t>
            </a:r>
            <a:endParaRPr lang="en-US" altLang="ko-KR" sz="2400" b="1" i="1" dirty="0"/>
          </a:p>
          <a:p>
            <a:endParaRPr lang="en-US" altLang="ko-KR" sz="2400" b="1" i="1" dirty="0"/>
          </a:p>
          <a:p>
            <a:r>
              <a:rPr lang="en-US" altLang="ko-KR" sz="2400" b="1" dirty="0"/>
              <a:t>Department of Electrical and Computer Engineering,</a:t>
            </a:r>
          </a:p>
          <a:p>
            <a:r>
              <a:rPr lang="en-US" altLang="ko-KR" sz="2400" b="1" dirty="0"/>
              <a:t>Sungkyunkwan University,</a:t>
            </a:r>
          </a:p>
          <a:p>
            <a:r>
              <a:rPr lang="en-US" altLang="ko-KR" sz="2400" b="1" dirty="0"/>
              <a:t>Suwon, Korea</a:t>
            </a:r>
            <a:endParaRPr lang="en-US" altLang="ko-KR" sz="3200" b="1" dirty="0"/>
          </a:p>
          <a:p>
            <a:endParaRPr lang="en-US" altLang="ko-KR" sz="3200" b="1" dirty="0"/>
          </a:p>
          <a:p>
            <a:r>
              <a:rPr lang="en-US" altLang="ko-KR" sz="3200" b="1" dirty="0"/>
              <a:t>Presenter: Seongwook Kim</a:t>
            </a:r>
          </a:p>
        </p:txBody>
      </p:sp>
    </p:spTree>
    <p:extLst>
      <p:ext uri="{BB962C8B-B14F-4D97-AF65-F5344CB8AC3E}">
        <p14:creationId xmlns:p14="http://schemas.microsoft.com/office/powerpoint/2010/main" val="124615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Operand Queue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1"/>
            <a:ext cx="11686477" cy="1810588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Operand Queue: FIFO buffer between the adjacent PEs</a:t>
            </a:r>
          </a:p>
          <a:p>
            <a:pPr lvl="1"/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(+)</a:t>
            </a:r>
            <a:r>
              <a:rPr lang="en-US" altLang="ko-KR" dirty="0">
                <a:solidFill>
                  <a:srgbClr val="0070C0"/>
                </a:solidFill>
              </a:rPr>
              <a:t> Fast PE can transfer data to the Operand Queue even though the succeeding PE is still busy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</a:rPr>
              <a:t>(-)</a:t>
            </a:r>
            <a:r>
              <a:rPr lang="en-US" altLang="ko-KR" dirty="0">
                <a:solidFill>
                  <a:srgbClr val="0070C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Ineffective for slow-fast relationship scenario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</a:rPr>
              <a:t>(-)</a:t>
            </a:r>
            <a:r>
              <a:rPr lang="en-US" altLang="ko-KR" dirty="0">
                <a:solidFill>
                  <a:srgbClr val="0070C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Huge hardware overhead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6D8E8D-8373-4FC8-82AD-533DDE1EB699}"/>
              </a:ext>
            </a:extLst>
          </p:cNvPr>
          <p:cNvSpPr txBox="1"/>
          <p:nvPr/>
        </p:nvSpPr>
        <p:spPr>
          <a:xfrm>
            <a:off x="1241075" y="5164526"/>
            <a:ext cx="416162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Scenario 1: fast-slow relationship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E585E007-8B18-4D35-BB4F-849DE2C2A78E}"/>
              </a:ext>
            </a:extLst>
          </p:cNvPr>
          <p:cNvSpPr/>
          <p:nvPr/>
        </p:nvSpPr>
        <p:spPr>
          <a:xfrm rot="16200000">
            <a:off x="2555527" y="3672826"/>
            <a:ext cx="1132930" cy="15266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A1DA9AF-6791-4ECB-AB1F-4268116071F4}"/>
              </a:ext>
            </a:extLst>
          </p:cNvPr>
          <p:cNvSpPr/>
          <p:nvPr/>
        </p:nvSpPr>
        <p:spPr>
          <a:xfrm rot="16200000">
            <a:off x="1869911" y="4228204"/>
            <a:ext cx="1227670" cy="3601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38AA5EB-687B-4AEF-BA74-57D69DC5DDF9}"/>
              </a:ext>
            </a:extLst>
          </p:cNvPr>
          <p:cNvSpPr/>
          <p:nvPr/>
        </p:nvSpPr>
        <p:spPr>
          <a:xfrm>
            <a:off x="4379028" y="3822050"/>
            <a:ext cx="1228160" cy="12281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</a:rPr>
              <a:t>PE</a:t>
            </a: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(consumer)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7E7BE6-5036-4421-95B0-A2FD6F8EE059}"/>
              </a:ext>
            </a:extLst>
          </p:cNvPr>
          <p:cNvSpPr txBox="1"/>
          <p:nvPr/>
        </p:nvSpPr>
        <p:spPr>
          <a:xfrm>
            <a:off x="2185181" y="3463247"/>
            <a:ext cx="2290501" cy="291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2000" b="1" dirty="0"/>
              <a:t>Operand Queue</a:t>
            </a:r>
            <a:endParaRPr lang="ko-KR" altLang="en-US" sz="2000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6A064F4-FDB8-4382-B3D6-94AAC4952EFB}"/>
              </a:ext>
            </a:extLst>
          </p:cNvPr>
          <p:cNvSpPr/>
          <p:nvPr/>
        </p:nvSpPr>
        <p:spPr>
          <a:xfrm rot="16200000">
            <a:off x="1509213" y="4256072"/>
            <a:ext cx="923725" cy="360112"/>
          </a:xfrm>
          <a:prstGeom prst="roundRect">
            <a:avLst>
              <a:gd name="adj" fmla="val 30035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data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477624-0F48-4667-BFC0-3E3D560E4EFD}"/>
              </a:ext>
            </a:extLst>
          </p:cNvPr>
          <p:cNvSpPr txBox="1"/>
          <p:nvPr/>
        </p:nvSpPr>
        <p:spPr>
          <a:xfrm>
            <a:off x="1190671" y="3451452"/>
            <a:ext cx="919983" cy="291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fast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645AC5-F1D8-443D-9C23-A9D0BE7F5537}"/>
              </a:ext>
            </a:extLst>
          </p:cNvPr>
          <p:cNvSpPr txBox="1"/>
          <p:nvPr/>
        </p:nvSpPr>
        <p:spPr>
          <a:xfrm>
            <a:off x="4533117" y="3451452"/>
            <a:ext cx="919983" cy="291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2000" b="1">
                <a:solidFill>
                  <a:srgbClr val="FF0000"/>
                </a:solidFill>
              </a:rPr>
              <a:t>slow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30217CE3-BF4B-4E12-A2C0-6B77B46C500C}"/>
              </a:ext>
            </a:extLst>
          </p:cNvPr>
          <p:cNvSpPr/>
          <p:nvPr/>
        </p:nvSpPr>
        <p:spPr>
          <a:xfrm rot="16200000">
            <a:off x="1049861" y="4256071"/>
            <a:ext cx="923725" cy="360112"/>
          </a:xfrm>
          <a:prstGeom prst="roundRect">
            <a:avLst>
              <a:gd name="adj" fmla="val 30035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data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8A4A2A2-FFCD-4F9F-B7E9-4DD05A0CC68A}"/>
              </a:ext>
            </a:extLst>
          </p:cNvPr>
          <p:cNvSpPr/>
          <p:nvPr/>
        </p:nvSpPr>
        <p:spPr>
          <a:xfrm>
            <a:off x="1036582" y="3826223"/>
            <a:ext cx="1228160" cy="12281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</a:rPr>
              <a:t>PE</a:t>
            </a: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(producer)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8FDA8B-5D42-4AEC-962F-5F1E904BABE8}"/>
              </a:ext>
            </a:extLst>
          </p:cNvPr>
          <p:cNvSpPr txBox="1"/>
          <p:nvPr/>
        </p:nvSpPr>
        <p:spPr>
          <a:xfrm>
            <a:off x="6797851" y="5164526"/>
            <a:ext cx="416162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Scenario 2: slow-fast relationship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9ABA5928-2F4E-441B-906F-076CA4D6375C}"/>
              </a:ext>
            </a:extLst>
          </p:cNvPr>
          <p:cNvSpPr/>
          <p:nvPr/>
        </p:nvSpPr>
        <p:spPr>
          <a:xfrm rot="16200000">
            <a:off x="8103756" y="3672759"/>
            <a:ext cx="1132930" cy="15266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A6184AF-D478-40FC-92C4-26FFD9C1532E}"/>
              </a:ext>
            </a:extLst>
          </p:cNvPr>
          <p:cNvSpPr/>
          <p:nvPr/>
        </p:nvSpPr>
        <p:spPr>
          <a:xfrm rot="16200000">
            <a:off x="7418140" y="4228138"/>
            <a:ext cx="1227670" cy="3601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A3317B6-CABB-4E83-82E3-51D87B6AF48F}"/>
              </a:ext>
            </a:extLst>
          </p:cNvPr>
          <p:cNvSpPr/>
          <p:nvPr/>
        </p:nvSpPr>
        <p:spPr>
          <a:xfrm>
            <a:off x="9927258" y="3821983"/>
            <a:ext cx="1228160" cy="12281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</a:rPr>
              <a:t>PE</a:t>
            </a: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(consumer)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F15857-8B25-400C-8F69-11BFA832ED2A}"/>
              </a:ext>
            </a:extLst>
          </p:cNvPr>
          <p:cNvSpPr txBox="1"/>
          <p:nvPr/>
        </p:nvSpPr>
        <p:spPr>
          <a:xfrm>
            <a:off x="7733411" y="3463180"/>
            <a:ext cx="2290501" cy="291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2000" b="1" dirty="0"/>
              <a:t>Operand Queue</a:t>
            </a:r>
            <a:endParaRPr lang="ko-KR" altLang="en-U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077F57-449E-41CB-AC64-961D94FD78D4}"/>
              </a:ext>
            </a:extLst>
          </p:cNvPr>
          <p:cNvSpPr txBox="1"/>
          <p:nvPr/>
        </p:nvSpPr>
        <p:spPr>
          <a:xfrm>
            <a:off x="6738901" y="3451385"/>
            <a:ext cx="91998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slow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A64D50-2751-404D-825E-A5403469642D}"/>
              </a:ext>
            </a:extLst>
          </p:cNvPr>
          <p:cNvSpPr txBox="1"/>
          <p:nvPr/>
        </p:nvSpPr>
        <p:spPr>
          <a:xfrm>
            <a:off x="10081347" y="3451385"/>
            <a:ext cx="91998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fast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8DCCAE9F-43B0-4A02-8644-FA3E6170FB2B}"/>
              </a:ext>
            </a:extLst>
          </p:cNvPr>
          <p:cNvSpPr/>
          <p:nvPr/>
        </p:nvSpPr>
        <p:spPr>
          <a:xfrm>
            <a:off x="6584812" y="3826156"/>
            <a:ext cx="1228160" cy="12281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</a:rPr>
              <a:t>PE</a:t>
            </a: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(producer)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E3D81E2-2105-4B04-A401-B3935D7CDB9C}"/>
              </a:ext>
            </a:extLst>
          </p:cNvPr>
          <p:cNvGrpSpPr/>
          <p:nvPr/>
        </p:nvGrpSpPr>
        <p:grpSpPr>
          <a:xfrm>
            <a:off x="9328586" y="3967986"/>
            <a:ext cx="695326" cy="720076"/>
            <a:chOff x="9328586" y="3967986"/>
            <a:chExt cx="695326" cy="720076"/>
          </a:xfrm>
        </p:grpSpPr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57FA8F5B-E4B7-437F-96D8-7656780A3E17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9427193" y="4436063"/>
              <a:ext cx="500065" cy="4698"/>
            </a:xfrm>
            <a:prstGeom prst="straightConnector1">
              <a:avLst/>
            </a:prstGeom>
            <a:ln w="635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24D9CD-3CA2-4D1F-8198-A844F3181650}"/>
                </a:ext>
              </a:extLst>
            </p:cNvPr>
            <p:cNvSpPr txBox="1"/>
            <p:nvPr/>
          </p:nvSpPr>
          <p:spPr>
            <a:xfrm>
              <a:off x="9328586" y="3967986"/>
              <a:ext cx="695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FF0000"/>
                  </a:solidFill>
                </a:rPr>
                <a:t>stall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곱하기 기호 38">
              <a:extLst>
                <a:ext uri="{FF2B5EF4-FFF2-40B4-BE49-F238E27FC236}">
                  <a16:creationId xmlns:a16="http://schemas.microsoft.com/office/drawing/2014/main" id="{A17F0B01-BB7E-4C1E-B549-F74365E7B0C9}"/>
                </a:ext>
              </a:extLst>
            </p:cNvPr>
            <p:cNvSpPr/>
            <p:nvPr/>
          </p:nvSpPr>
          <p:spPr>
            <a:xfrm>
              <a:off x="9427193" y="4184062"/>
              <a:ext cx="504000" cy="504000"/>
            </a:xfrm>
            <a:prstGeom prst="mathMultiply">
              <a:avLst>
                <a:gd name="adj1" fmla="val 1312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ED92C85-B800-4623-8174-03D18675278A}"/>
              </a:ext>
            </a:extLst>
          </p:cNvPr>
          <p:cNvGrpSpPr/>
          <p:nvPr/>
        </p:nvGrpSpPr>
        <p:grpSpPr>
          <a:xfrm>
            <a:off x="2167878" y="3357488"/>
            <a:ext cx="7854043" cy="1807038"/>
            <a:chOff x="2167878" y="3357488"/>
            <a:chExt cx="7854043" cy="1807038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78D091B1-7F58-4CBF-A3F9-8F5A12BCD7F1}"/>
                </a:ext>
              </a:extLst>
            </p:cNvPr>
            <p:cNvSpPr/>
            <p:nvPr/>
          </p:nvSpPr>
          <p:spPr>
            <a:xfrm>
              <a:off x="2167878" y="3357489"/>
              <a:ext cx="2302648" cy="1807037"/>
            </a:xfrm>
            <a:prstGeom prst="roundRect">
              <a:avLst>
                <a:gd name="adj" fmla="val 12397"/>
              </a:avLst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FE482323-8D3C-41EB-9FF5-76B84B3A6182}"/>
                </a:ext>
              </a:extLst>
            </p:cNvPr>
            <p:cNvSpPr/>
            <p:nvPr/>
          </p:nvSpPr>
          <p:spPr>
            <a:xfrm>
              <a:off x="7719273" y="3357488"/>
              <a:ext cx="2302648" cy="1807037"/>
            </a:xfrm>
            <a:prstGeom prst="roundRect">
              <a:avLst>
                <a:gd name="adj" fmla="val 12397"/>
              </a:avLst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14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13372 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13372 7.40741E-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1" grpId="0" animBg="1"/>
      <p:bldP spid="16" grpId="0" animBg="1"/>
      <p:bldP spid="17" grpId="0"/>
      <p:bldP spid="18" grpId="1" animBg="1"/>
      <p:bldP spid="18" grpId="3" animBg="1"/>
      <p:bldP spid="19" grpId="0"/>
      <p:bldP spid="20" grpId="0"/>
      <p:bldP spid="23" grpId="1" animBg="1"/>
      <p:bldP spid="23" grpId="3" animBg="1"/>
      <p:bldP spid="15" grpId="0" animBg="1"/>
      <p:bldP spid="36" grpId="0"/>
      <p:bldP spid="25" grpId="0" animBg="1"/>
      <p:bldP spid="27" grpId="0" animBg="1"/>
      <p:bldP spid="28" grpId="0"/>
      <p:bldP spid="29" grpId="0"/>
      <p:bldP spid="3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D7BB6686-1D13-499F-AA6E-1EED08111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458" y="1910861"/>
            <a:ext cx="7763084" cy="21687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6600" b="1" dirty="0">
                <a:latin typeface="+mj-ea"/>
              </a:rPr>
              <a:t>Conveyor-SA Architecture</a:t>
            </a:r>
            <a:endParaRPr lang="ko-KR" altLang="en-US" sz="66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4476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3293DDBE-D7A9-4308-8548-8BCBA104E41F}"/>
              </a:ext>
            </a:extLst>
          </p:cNvPr>
          <p:cNvGrpSpPr/>
          <p:nvPr/>
        </p:nvGrpSpPr>
        <p:grpSpPr>
          <a:xfrm>
            <a:off x="2093237" y="2774557"/>
            <a:ext cx="7979508" cy="3432722"/>
            <a:chOff x="582245" y="2840207"/>
            <a:chExt cx="7979508" cy="3432720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F32E0F8-059A-4FB8-9605-4E38FB173160}"/>
                </a:ext>
              </a:extLst>
            </p:cNvPr>
            <p:cNvSpPr/>
            <p:nvPr/>
          </p:nvSpPr>
          <p:spPr>
            <a:xfrm>
              <a:off x="2869922" y="3261360"/>
              <a:ext cx="3379206" cy="21894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A7372029-A93F-4D85-858E-F4EF67700458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 flipV="1">
              <a:off x="1089252" y="4586385"/>
              <a:ext cx="857938" cy="246757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4BE8645D-3195-426C-9B86-4F90AA1C1A81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 flipH="1" flipV="1">
              <a:off x="1947190" y="4586385"/>
              <a:ext cx="266708" cy="255165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570937B2-1900-4550-A803-A7701DA14EC5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 flipH="1" flipV="1">
              <a:off x="1947190" y="4586385"/>
              <a:ext cx="1387028" cy="245123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AD0FB3D8-A6D7-43A2-8895-049CF3BE39AF}"/>
                </a:ext>
              </a:extLst>
            </p:cNvPr>
            <p:cNvCxnSpPr>
              <a:cxnSpLocks/>
              <a:stCxn id="78" idx="0"/>
              <a:endCxn id="41" idx="2"/>
            </p:cNvCxnSpPr>
            <p:nvPr/>
          </p:nvCxnSpPr>
          <p:spPr>
            <a:xfrm flipV="1">
              <a:off x="5965592" y="4620081"/>
              <a:ext cx="1068302" cy="215803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59278B7A-19C4-4134-B5C4-01E8DBD7F65F}"/>
                </a:ext>
              </a:extLst>
            </p:cNvPr>
            <p:cNvCxnSpPr>
              <a:cxnSpLocks/>
              <a:endCxn id="41" idx="2"/>
            </p:cNvCxnSpPr>
            <p:nvPr/>
          </p:nvCxnSpPr>
          <p:spPr>
            <a:xfrm flipV="1">
              <a:off x="7017424" y="4620081"/>
              <a:ext cx="16470" cy="281267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442BB7E6-51FE-4943-8B65-73269E5FFF93}"/>
                </a:ext>
              </a:extLst>
            </p:cNvPr>
            <p:cNvGrpSpPr/>
            <p:nvPr/>
          </p:nvGrpSpPr>
          <p:grpSpPr>
            <a:xfrm>
              <a:off x="860478" y="4838973"/>
              <a:ext cx="673046" cy="610433"/>
              <a:chOff x="1067587" y="4497362"/>
              <a:chExt cx="673046" cy="512104"/>
            </a:xfrm>
          </p:grpSpPr>
          <p:sp>
            <p:nvSpPr>
              <p:cNvPr id="89" name="직사각형 88">
                <a:extLst>
                  <a:ext uri="{FF2B5EF4-FFF2-40B4-BE49-F238E27FC236}">
                    <a16:creationId xmlns:a16="http://schemas.microsoft.com/office/drawing/2014/main" id="{3E92B6A4-91FB-491B-B1F3-3ABFEDB0C340}"/>
                  </a:ext>
                </a:extLst>
              </p:cNvPr>
              <p:cNvSpPr/>
              <p:nvPr/>
            </p:nvSpPr>
            <p:spPr>
              <a:xfrm>
                <a:off x="1067587" y="4497754"/>
                <a:ext cx="481813" cy="51171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직사각형 89">
                <a:extLst>
                  <a:ext uri="{FF2B5EF4-FFF2-40B4-BE49-F238E27FC236}">
                    <a16:creationId xmlns:a16="http://schemas.microsoft.com/office/drawing/2014/main" id="{5F150EF3-8B15-4584-8460-F8FDE5D525F9}"/>
                  </a:ext>
                </a:extLst>
              </p:cNvPr>
              <p:cNvSpPr/>
              <p:nvPr/>
            </p:nvSpPr>
            <p:spPr>
              <a:xfrm>
                <a:off x="1549400" y="4497754"/>
                <a:ext cx="191233" cy="51171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직사각형 90">
                <a:extLst>
                  <a:ext uri="{FF2B5EF4-FFF2-40B4-BE49-F238E27FC236}">
                    <a16:creationId xmlns:a16="http://schemas.microsoft.com/office/drawing/2014/main" id="{F8A7ED03-1113-49E8-B5EF-3A40C3531F3B}"/>
                  </a:ext>
                </a:extLst>
              </p:cNvPr>
              <p:cNvSpPr/>
              <p:nvPr/>
            </p:nvSpPr>
            <p:spPr>
              <a:xfrm>
                <a:off x="1258085" y="4497362"/>
                <a:ext cx="100816" cy="2048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58545D7D-7B6C-4819-9118-A206BECF87B7}"/>
                </a:ext>
              </a:extLst>
            </p:cNvPr>
            <p:cNvGrpSpPr/>
            <p:nvPr/>
          </p:nvGrpSpPr>
          <p:grpSpPr>
            <a:xfrm>
              <a:off x="1972922" y="4839169"/>
              <a:ext cx="673046" cy="610433"/>
              <a:chOff x="1067587" y="4497362"/>
              <a:chExt cx="673046" cy="512104"/>
            </a:xfrm>
          </p:grpSpPr>
          <p:sp>
            <p:nvSpPr>
              <p:cNvPr id="86" name="직사각형 85">
                <a:extLst>
                  <a:ext uri="{FF2B5EF4-FFF2-40B4-BE49-F238E27FC236}">
                    <a16:creationId xmlns:a16="http://schemas.microsoft.com/office/drawing/2014/main" id="{D8CDCA9E-BE04-40C5-9707-78853B1CF98B}"/>
                  </a:ext>
                </a:extLst>
              </p:cNvPr>
              <p:cNvSpPr/>
              <p:nvPr/>
            </p:nvSpPr>
            <p:spPr>
              <a:xfrm>
                <a:off x="1067587" y="4497754"/>
                <a:ext cx="481813" cy="51171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id="{8BE806E5-2F89-412F-871E-74716E91DE95}"/>
                  </a:ext>
                </a:extLst>
              </p:cNvPr>
              <p:cNvSpPr/>
              <p:nvPr/>
            </p:nvSpPr>
            <p:spPr>
              <a:xfrm>
                <a:off x="1549400" y="4497754"/>
                <a:ext cx="191233" cy="51171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직사각형 87">
                <a:extLst>
                  <a:ext uri="{FF2B5EF4-FFF2-40B4-BE49-F238E27FC236}">
                    <a16:creationId xmlns:a16="http://schemas.microsoft.com/office/drawing/2014/main" id="{989B24F9-E615-4B82-B2B4-630A278353D6}"/>
                  </a:ext>
                </a:extLst>
              </p:cNvPr>
              <p:cNvSpPr/>
              <p:nvPr/>
            </p:nvSpPr>
            <p:spPr>
              <a:xfrm>
                <a:off x="1258085" y="4497362"/>
                <a:ext cx="100816" cy="2048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D4AD5DC3-D3FB-4ED0-B5F1-2F2D3BB03C0D}"/>
                </a:ext>
              </a:extLst>
            </p:cNvPr>
            <p:cNvGrpSpPr/>
            <p:nvPr/>
          </p:nvGrpSpPr>
          <p:grpSpPr>
            <a:xfrm>
              <a:off x="3080047" y="4830517"/>
              <a:ext cx="673046" cy="609966"/>
              <a:chOff x="1067587" y="4497754"/>
              <a:chExt cx="673046" cy="511712"/>
            </a:xfrm>
          </p:grpSpPr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id="{C1BC069C-0B49-4D42-A215-1A3FBFF9927F}"/>
                  </a:ext>
                </a:extLst>
              </p:cNvPr>
              <p:cNvSpPr/>
              <p:nvPr/>
            </p:nvSpPr>
            <p:spPr>
              <a:xfrm>
                <a:off x="1067587" y="4497754"/>
                <a:ext cx="481813" cy="51171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직사각형 83">
                <a:extLst>
                  <a:ext uri="{FF2B5EF4-FFF2-40B4-BE49-F238E27FC236}">
                    <a16:creationId xmlns:a16="http://schemas.microsoft.com/office/drawing/2014/main" id="{102321DF-081E-41BA-B158-D8AEA2D15DEA}"/>
                  </a:ext>
                </a:extLst>
              </p:cNvPr>
              <p:cNvSpPr/>
              <p:nvPr/>
            </p:nvSpPr>
            <p:spPr>
              <a:xfrm>
                <a:off x="1549400" y="4497754"/>
                <a:ext cx="191233" cy="51171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CD2DAF3C-373F-49A4-B393-B948623021FC}"/>
                  </a:ext>
                </a:extLst>
              </p:cNvPr>
              <p:cNvSpPr/>
              <p:nvPr/>
            </p:nvSpPr>
            <p:spPr>
              <a:xfrm>
                <a:off x="1258085" y="4500026"/>
                <a:ext cx="100816" cy="2048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7548ADC-91FA-429A-8A6C-C8DBCEFC5524}"/>
                </a:ext>
              </a:extLst>
            </p:cNvPr>
            <p:cNvSpPr/>
            <p:nvPr/>
          </p:nvSpPr>
          <p:spPr>
            <a:xfrm>
              <a:off x="4674304" y="4283567"/>
              <a:ext cx="191233" cy="521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5E491ADC-49EE-4ED9-916D-0F830CFB39CB}"/>
                </a:ext>
              </a:extLst>
            </p:cNvPr>
            <p:cNvGrpSpPr/>
            <p:nvPr/>
          </p:nvGrpSpPr>
          <p:grpSpPr>
            <a:xfrm>
              <a:off x="6431599" y="4838926"/>
              <a:ext cx="673046" cy="610433"/>
              <a:chOff x="1067587" y="4497362"/>
              <a:chExt cx="673046" cy="512104"/>
            </a:xfrm>
          </p:grpSpPr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id="{5BABD087-8C8E-4A09-828A-B7D3547815D2}"/>
                  </a:ext>
                </a:extLst>
              </p:cNvPr>
              <p:cNvSpPr/>
              <p:nvPr/>
            </p:nvSpPr>
            <p:spPr>
              <a:xfrm>
                <a:off x="1067587" y="4497754"/>
                <a:ext cx="481813" cy="511712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id="{DC08A0F2-B7FD-4403-BD6F-7657564A9445}"/>
                  </a:ext>
                </a:extLst>
              </p:cNvPr>
              <p:cNvSpPr/>
              <p:nvPr/>
            </p:nvSpPr>
            <p:spPr>
              <a:xfrm>
                <a:off x="1549400" y="4497754"/>
                <a:ext cx="191233" cy="5117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직사각형 81">
                <a:extLst>
                  <a:ext uri="{FF2B5EF4-FFF2-40B4-BE49-F238E27FC236}">
                    <a16:creationId xmlns:a16="http://schemas.microsoft.com/office/drawing/2014/main" id="{110F48AA-479B-46F7-9665-50631312D769}"/>
                  </a:ext>
                </a:extLst>
              </p:cNvPr>
              <p:cNvSpPr/>
              <p:nvPr/>
            </p:nvSpPr>
            <p:spPr>
              <a:xfrm>
                <a:off x="1258085" y="4497362"/>
                <a:ext cx="100816" cy="2048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8D6756D2-CE4B-435A-8D2C-82DAD136FD51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>
              <a:off x="4519640" y="3352869"/>
              <a:ext cx="0" cy="597171"/>
            </a:xfrm>
            <a:prstGeom prst="line">
              <a:avLst/>
            </a:prstGeom>
            <a:ln w="50800" cap="rnd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6FC996F6-A096-4898-8A3D-9C149CC7F006}"/>
                </a:ext>
              </a:extLst>
            </p:cNvPr>
            <p:cNvSpPr/>
            <p:nvPr/>
          </p:nvSpPr>
          <p:spPr>
            <a:xfrm>
              <a:off x="4429640" y="3172869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2E0A36B8-D89E-4A6B-BD77-6F33DF7D6A55}"/>
                </a:ext>
              </a:extLst>
            </p:cNvPr>
            <p:cNvCxnSpPr>
              <a:cxnSpLocks/>
              <a:stCxn id="28" idx="6"/>
              <a:endCxn id="25" idx="1"/>
            </p:cNvCxnSpPr>
            <p:nvPr/>
          </p:nvCxnSpPr>
          <p:spPr>
            <a:xfrm>
              <a:off x="4609640" y="4040040"/>
              <a:ext cx="291509" cy="104706"/>
            </a:xfrm>
            <a:prstGeom prst="line">
              <a:avLst/>
            </a:prstGeom>
            <a:ln w="50800" cap="rnd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DD3E337-578D-4526-9D1C-E34E0449B0B9}"/>
                </a:ext>
              </a:extLst>
            </p:cNvPr>
            <p:cNvCxnSpPr>
              <a:cxnSpLocks/>
              <a:stCxn id="28" idx="2"/>
              <a:endCxn id="24" idx="7"/>
            </p:cNvCxnSpPr>
            <p:nvPr/>
          </p:nvCxnSpPr>
          <p:spPr>
            <a:xfrm flipH="1">
              <a:off x="4176829" y="4040040"/>
              <a:ext cx="252811" cy="105917"/>
            </a:xfrm>
            <a:prstGeom prst="line">
              <a:avLst/>
            </a:prstGeom>
            <a:ln w="50800" cap="rnd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73A8A200-6AD3-4364-B788-E214851DCB10}"/>
                </a:ext>
              </a:extLst>
            </p:cNvPr>
            <p:cNvSpPr/>
            <p:nvPr/>
          </p:nvSpPr>
          <p:spPr>
            <a:xfrm>
              <a:off x="4023189" y="4119597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FF0F2B23-8BA6-4A36-B83F-F44A100715F3}"/>
                </a:ext>
              </a:extLst>
            </p:cNvPr>
            <p:cNvSpPr/>
            <p:nvPr/>
          </p:nvSpPr>
          <p:spPr>
            <a:xfrm>
              <a:off x="4874789" y="4118386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0D9B3AEC-B998-436A-9FEA-C98DC1C481FC}"/>
                </a:ext>
              </a:extLst>
            </p:cNvPr>
            <p:cNvSpPr/>
            <p:nvPr/>
          </p:nvSpPr>
          <p:spPr>
            <a:xfrm rot="3406554" flipH="1">
              <a:off x="4097505" y="4322047"/>
              <a:ext cx="177230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3F467B03-CEAC-4831-AE46-56FECD001FA0}"/>
                </a:ext>
              </a:extLst>
            </p:cNvPr>
            <p:cNvSpPr/>
            <p:nvPr/>
          </p:nvSpPr>
          <p:spPr>
            <a:xfrm rot="7390861" flipH="1">
              <a:off x="4801497" y="4310223"/>
              <a:ext cx="177230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8762CFCC-9E2C-4AA1-B4F5-CE9B7C8D15D9}"/>
                </a:ext>
              </a:extLst>
            </p:cNvPr>
            <p:cNvSpPr/>
            <p:nvPr/>
          </p:nvSpPr>
          <p:spPr>
            <a:xfrm>
              <a:off x="4429640" y="3950040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3C8BF20E-EB2C-4B14-978F-2CA17162B2D2}"/>
                </a:ext>
              </a:extLst>
            </p:cNvPr>
            <p:cNvSpPr/>
            <p:nvPr/>
          </p:nvSpPr>
          <p:spPr>
            <a:xfrm>
              <a:off x="860478" y="3237739"/>
              <a:ext cx="7341845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8BDF529C-0D82-4DE7-8AC9-FDB1DD0726C2}"/>
                </a:ext>
              </a:extLst>
            </p:cNvPr>
            <p:cNvGrpSpPr/>
            <p:nvPr/>
          </p:nvGrpSpPr>
          <p:grpSpPr>
            <a:xfrm>
              <a:off x="5388162" y="4835884"/>
              <a:ext cx="673046" cy="609966"/>
              <a:chOff x="1067587" y="4497754"/>
              <a:chExt cx="673046" cy="511712"/>
            </a:xfrm>
          </p:grpSpPr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1D4656D3-43B2-420B-A01D-3C8A657464FA}"/>
                  </a:ext>
                </a:extLst>
              </p:cNvPr>
              <p:cNvSpPr/>
              <p:nvPr/>
            </p:nvSpPr>
            <p:spPr>
              <a:xfrm>
                <a:off x="1067587" y="4497754"/>
                <a:ext cx="481813" cy="511712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9133ADF3-0575-40F6-AD2E-0883BF94B1C1}"/>
                  </a:ext>
                </a:extLst>
              </p:cNvPr>
              <p:cNvSpPr/>
              <p:nvPr/>
            </p:nvSpPr>
            <p:spPr>
              <a:xfrm>
                <a:off x="1549400" y="4497754"/>
                <a:ext cx="191233" cy="5117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927F71AF-521E-4170-BCFF-D82B3FA44288}"/>
                  </a:ext>
                </a:extLst>
              </p:cNvPr>
              <p:cNvSpPr/>
              <p:nvPr/>
            </p:nvSpPr>
            <p:spPr>
              <a:xfrm>
                <a:off x="1258085" y="4500640"/>
                <a:ext cx="100816" cy="2048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517BDDA0-ABCC-44D3-ABA2-B55643CF44EC}"/>
                </a:ext>
              </a:extLst>
            </p:cNvPr>
            <p:cNvSpPr/>
            <p:nvPr/>
          </p:nvSpPr>
          <p:spPr>
            <a:xfrm>
              <a:off x="1142324" y="5364727"/>
              <a:ext cx="7419429" cy="558012"/>
            </a:xfrm>
            <a:prstGeom prst="roundRect">
              <a:avLst>
                <a:gd name="adj" fmla="val 50000"/>
              </a:avLst>
            </a:prstGeom>
            <a:pattFill prst="ltHorz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60A91AD1-EFE8-4C1C-BCDA-1514BF4A3F53}"/>
                </a:ext>
              </a:extLst>
            </p:cNvPr>
            <p:cNvSpPr/>
            <p:nvPr/>
          </p:nvSpPr>
          <p:spPr>
            <a:xfrm>
              <a:off x="582245" y="5364727"/>
              <a:ext cx="7419429" cy="5580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75E8A835-E3D7-4BCE-8162-F0C21E8014EB}"/>
                </a:ext>
              </a:extLst>
            </p:cNvPr>
            <p:cNvSpPr/>
            <p:nvPr/>
          </p:nvSpPr>
          <p:spPr>
            <a:xfrm>
              <a:off x="711494" y="5574012"/>
              <a:ext cx="7109100" cy="13384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09505E2-C0C4-41F4-B144-F3542B1BCF43}"/>
                </a:ext>
              </a:extLst>
            </p:cNvPr>
            <p:cNvGrpSpPr/>
            <p:nvPr/>
          </p:nvGrpSpPr>
          <p:grpSpPr>
            <a:xfrm>
              <a:off x="656491" y="5425520"/>
              <a:ext cx="430830" cy="430830"/>
              <a:chOff x="1066800" y="3845169"/>
              <a:chExt cx="720000" cy="720000"/>
            </a:xfrm>
          </p:grpSpPr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C80C4452-F4B1-4924-93CC-F0A8CDE92DF4}"/>
                  </a:ext>
                </a:extLst>
              </p:cNvPr>
              <p:cNvSpPr/>
              <p:nvPr/>
            </p:nvSpPr>
            <p:spPr>
              <a:xfrm>
                <a:off x="1066800" y="3845169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C3B75E79-7663-4BCC-8F3C-8A8305F560E3}"/>
                  </a:ext>
                </a:extLst>
              </p:cNvPr>
              <p:cNvSpPr/>
              <p:nvPr/>
            </p:nvSpPr>
            <p:spPr>
              <a:xfrm>
                <a:off x="1210800" y="3989169"/>
                <a:ext cx="432000" cy="43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D6827C95-CD34-44FB-A285-FBED230DE92F}"/>
                </a:ext>
              </a:extLst>
            </p:cNvPr>
            <p:cNvGrpSpPr/>
            <p:nvPr/>
          </p:nvGrpSpPr>
          <p:grpSpPr>
            <a:xfrm>
              <a:off x="7500090" y="5425520"/>
              <a:ext cx="430830" cy="430830"/>
              <a:chOff x="1066800" y="3845169"/>
              <a:chExt cx="720000" cy="720000"/>
            </a:xfrm>
          </p:grpSpPr>
          <p:sp>
            <p:nvSpPr>
              <p:cNvPr id="73" name="타원 72">
                <a:extLst>
                  <a:ext uri="{FF2B5EF4-FFF2-40B4-BE49-F238E27FC236}">
                    <a16:creationId xmlns:a16="http://schemas.microsoft.com/office/drawing/2014/main" id="{F54C5C44-E78B-4955-935A-C48B3A4AB0CF}"/>
                  </a:ext>
                </a:extLst>
              </p:cNvPr>
              <p:cNvSpPr/>
              <p:nvPr/>
            </p:nvSpPr>
            <p:spPr>
              <a:xfrm>
                <a:off x="1066800" y="3845169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86F21B65-5759-4D1C-BA89-F08EF54F8D88}"/>
                  </a:ext>
                </a:extLst>
              </p:cNvPr>
              <p:cNvSpPr/>
              <p:nvPr/>
            </p:nvSpPr>
            <p:spPr>
              <a:xfrm>
                <a:off x="1210800" y="3989169"/>
                <a:ext cx="432000" cy="43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7D2B9A4E-60D7-4BA5-952A-C276224E3391}"/>
                </a:ext>
              </a:extLst>
            </p:cNvPr>
            <p:cNvGrpSpPr/>
            <p:nvPr/>
          </p:nvGrpSpPr>
          <p:grpSpPr>
            <a:xfrm>
              <a:off x="4172198" y="5427718"/>
              <a:ext cx="430830" cy="430830"/>
              <a:chOff x="1066800" y="3845169"/>
              <a:chExt cx="720000" cy="720000"/>
            </a:xfrm>
          </p:grpSpPr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F65B62A6-4B39-465B-8813-1E82D41BDC7B}"/>
                  </a:ext>
                </a:extLst>
              </p:cNvPr>
              <p:cNvSpPr/>
              <p:nvPr/>
            </p:nvSpPr>
            <p:spPr>
              <a:xfrm>
                <a:off x="1066800" y="3845169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76D8CD28-AD77-4C85-9B1C-44B0AE03ECFE}"/>
                  </a:ext>
                </a:extLst>
              </p:cNvPr>
              <p:cNvSpPr/>
              <p:nvPr/>
            </p:nvSpPr>
            <p:spPr>
              <a:xfrm>
                <a:off x="1210800" y="3989169"/>
                <a:ext cx="432000" cy="43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C870847A-1367-4165-BD63-6820C3EC3A3F}"/>
                </a:ext>
              </a:extLst>
            </p:cNvPr>
            <p:cNvGrpSpPr/>
            <p:nvPr/>
          </p:nvGrpSpPr>
          <p:grpSpPr>
            <a:xfrm>
              <a:off x="2432178" y="5425520"/>
              <a:ext cx="430830" cy="430830"/>
              <a:chOff x="1066800" y="3845169"/>
              <a:chExt cx="720000" cy="720000"/>
            </a:xfrm>
          </p:grpSpPr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0DDEBED1-2A35-4BEB-9D2E-DF5F0DA241CC}"/>
                  </a:ext>
                </a:extLst>
              </p:cNvPr>
              <p:cNvSpPr/>
              <p:nvPr/>
            </p:nvSpPr>
            <p:spPr>
              <a:xfrm>
                <a:off x="1066800" y="3845169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8FD79E95-1D27-4B68-98CC-C024CC26394C}"/>
                  </a:ext>
                </a:extLst>
              </p:cNvPr>
              <p:cNvSpPr/>
              <p:nvPr/>
            </p:nvSpPr>
            <p:spPr>
              <a:xfrm>
                <a:off x="1210800" y="3989169"/>
                <a:ext cx="432000" cy="43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9972FB75-D0DB-4706-BB37-91B80EABD273}"/>
                </a:ext>
              </a:extLst>
            </p:cNvPr>
            <p:cNvGrpSpPr/>
            <p:nvPr/>
          </p:nvGrpSpPr>
          <p:grpSpPr>
            <a:xfrm>
              <a:off x="6018879" y="5430991"/>
              <a:ext cx="430830" cy="430830"/>
              <a:chOff x="1066800" y="3845169"/>
              <a:chExt cx="720000" cy="720000"/>
            </a:xfrm>
          </p:grpSpPr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46524DCC-67BF-4602-BC0C-A6622F4FC32A}"/>
                  </a:ext>
                </a:extLst>
              </p:cNvPr>
              <p:cNvSpPr/>
              <p:nvPr/>
            </p:nvSpPr>
            <p:spPr>
              <a:xfrm>
                <a:off x="1066800" y="3845169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7DBB2F8B-4CFB-4101-95DD-C38ED30AFEB8}"/>
                  </a:ext>
                </a:extLst>
              </p:cNvPr>
              <p:cNvSpPr/>
              <p:nvPr/>
            </p:nvSpPr>
            <p:spPr>
              <a:xfrm>
                <a:off x="1210800" y="3989169"/>
                <a:ext cx="432000" cy="43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09454702-D273-4281-8583-042728774C00}"/>
                </a:ext>
              </a:extLst>
            </p:cNvPr>
            <p:cNvCxnSpPr/>
            <p:nvPr/>
          </p:nvCxnSpPr>
          <p:spPr>
            <a:xfrm>
              <a:off x="2869922" y="3118338"/>
              <a:ext cx="3379206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154CB9-1995-45C6-93CF-BCF64A027598}"/>
                </a:ext>
              </a:extLst>
            </p:cNvPr>
            <p:cNvSpPr txBox="1"/>
            <p:nvPr/>
          </p:nvSpPr>
          <p:spPr>
            <a:xfrm>
              <a:off x="3713608" y="2840207"/>
              <a:ext cx="172590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R" sz="1400" b="1" dirty="0">
                  <a:latin typeface="+mj-ea"/>
                  <a:ea typeface="+mj-ea"/>
                </a:rPr>
                <a:t>Search Window</a:t>
              </a:r>
              <a:endParaRPr lang="ko-KR" altLang="en-US" sz="1400" b="1" dirty="0">
                <a:latin typeface="+mj-ea"/>
                <a:ea typeface="+mj-ea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E667FFB-8538-474B-A402-3FFACDEB1EF1}"/>
                </a:ext>
              </a:extLst>
            </p:cNvPr>
            <p:cNvSpPr txBox="1"/>
            <p:nvPr/>
          </p:nvSpPr>
          <p:spPr>
            <a:xfrm>
              <a:off x="6042432" y="4368286"/>
              <a:ext cx="1982924" cy="251795"/>
            </a:xfrm>
            <a:prstGeom prst="rect">
              <a:avLst/>
            </a:prstGeom>
            <a:noFill/>
          </p:spPr>
          <p:txBody>
            <a:bodyPr wrap="square" lIns="0" tIns="0" rIns="0" bIns="36000">
              <a:spAutoFit/>
            </a:bodyPr>
            <a:lstStyle/>
            <a:p>
              <a:pPr algn="ctr"/>
              <a:r>
                <a:rPr lang="en-US" altLang="ko-KR" sz="1400" b="1" dirty="0">
                  <a:latin typeface="+mj-ea"/>
                  <a:ea typeface="+mj-ea"/>
                </a:rPr>
                <a:t>used workloads</a:t>
              </a:r>
              <a:endParaRPr lang="ko-KR" altLang="en-US" sz="1400" b="1" dirty="0">
                <a:latin typeface="+mj-ea"/>
                <a:ea typeface="+mj-ea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F9B39E6-D10B-4893-AB51-9E669879B184}"/>
                </a:ext>
              </a:extLst>
            </p:cNvPr>
            <p:cNvSpPr txBox="1"/>
            <p:nvPr/>
          </p:nvSpPr>
          <p:spPr>
            <a:xfrm>
              <a:off x="955728" y="4334590"/>
              <a:ext cx="1982924" cy="251795"/>
            </a:xfrm>
            <a:prstGeom prst="rect">
              <a:avLst/>
            </a:prstGeom>
            <a:noFill/>
          </p:spPr>
          <p:txBody>
            <a:bodyPr wrap="square" lIns="0" tIns="0" rIns="0" bIns="36000">
              <a:spAutoFit/>
            </a:bodyPr>
            <a:lstStyle/>
            <a:p>
              <a:pPr algn="ctr"/>
              <a:r>
                <a:rPr lang="en-US" altLang="ko-KR" sz="1400" b="1" dirty="0">
                  <a:latin typeface="+mj-ea"/>
                  <a:ea typeface="+mj-ea"/>
                </a:rPr>
                <a:t>unused workloads</a:t>
              </a:r>
              <a:endParaRPr lang="ko-KR" altLang="en-US" sz="1400" b="1" dirty="0">
                <a:latin typeface="+mj-ea"/>
                <a:ea typeface="+mj-ea"/>
              </a:endParaRPr>
            </a:p>
          </p:txBody>
        </p: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0BBBD288-56C7-4E55-95E8-8B94948A6B1A}"/>
                </a:ext>
              </a:extLst>
            </p:cNvPr>
            <p:cNvCxnSpPr>
              <a:cxnSpLocks/>
            </p:cNvCxnSpPr>
            <p:nvPr/>
          </p:nvCxnSpPr>
          <p:spPr>
            <a:xfrm>
              <a:off x="4636844" y="3521343"/>
              <a:ext cx="360000" cy="3292"/>
            </a:xfrm>
            <a:prstGeom prst="straightConnector1">
              <a:avLst/>
            </a:prstGeom>
            <a:ln w="508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0C667717-9844-4308-A6EA-2125CDAA51B3}"/>
                </a:ext>
              </a:extLst>
            </p:cNvPr>
            <p:cNvCxnSpPr>
              <a:cxnSpLocks/>
            </p:cNvCxnSpPr>
            <p:nvPr/>
          </p:nvCxnSpPr>
          <p:spPr>
            <a:xfrm>
              <a:off x="4039676" y="3512124"/>
              <a:ext cx="360000" cy="3292"/>
            </a:xfrm>
            <a:prstGeom prst="straightConnector1">
              <a:avLst/>
            </a:prstGeom>
            <a:ln w="50800">
              <a:solidFill>
                <a:schemeClr val="bg2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E3E83BA6-D377-4DF9-A436-D59772EBC112}"/>
                </a:ext>
              </a:extLst>
            </p:cNvPr>
            <p:cNvCxnSpPr>
              <a:cxnSpLocks/>
              <a:stCxn id="46" idx="4"/>
              <a:endCxn id="53" idx="0"/>
            </p:cNvCxnSpPr>
            <p:nvPr/>
          </p:nvCxnSpPr>
          <p:spPr>
            <a:xfrm>
              <a:off x="6736433" y="3351888"/>
              <a:ext cx="0" cy="347080"/>
            </a:xfrm>
            <a:prstGeom prst="line">
              <a:avLst/>
            </a:prstGeom>
            <a:ln w="50800" cap="rnd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70585B01-30E9-434C-B5A1-D69FE6F4ED10}"/>
                </a:ext>
              </a:extLst>
            </p:cNvPr>
            <p:cNvSpPr/>
            <p:nvPr/>
          </p:nvSpPr>
          <p:spPr>
            <a:xfrm>
              <a:off x="6646433" y="3171888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72EFFD91-6555-4D79-A868-D05E6BAC7057}"/>
                </a:ext>
              </a:extLst>
            </p:cNvPr>
            <p:cNvCxnSpPr>
              <a:cxnSpLocks/>
              <a:stCxn id="53" idx="5"/>
              <a:endCxn id="50" idx="1"/>
            </p:cNvCxnSpPr>
            <p:nvPr/>
          </p:nvCxnSpPr>
          <p:spPr>
            <a:xfrm>
              <a:off x="6800073" y="3852608"/>
              <a:ext cx="91224" cy="103589"/>
            </a:xfrm>
            <a:prstGeom prst="line">
              <a:avLst/>
            </a:prstGeom>
            <a:ln w="50800" cap="rnd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BF905A9E-0C1A-40C8-A1C5-4944B6C8D2A9}"/>
                </a:ext>
              </a:extLst>
            </p:cNvPr>
            <p:cNvCxnSpPr>
              <a:cxnSpLocks/>
              <a:endCxn id="49" idx="7"/>
            </p:cNvCxnSpPr>
            <p:nvPr/>
          </p:nvCxnSpPr>
          <p:spPr>
            <a:xfrm flipH="1">
              <a:off x="6604637" y="3852608"/>
              <a:ext cx="99418" cy="104800"/>
            </a:xfrm>
            <a:prstGeom prst="line">
              <a:avLst/>
            </a:prstGeom>
            <a:ln w="50800" cap="rnd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6DD536D7-BE98-45AB-9A8A-BF4F5F464C1F}"/>
                </a:ext>
              </a:extLst>
            </p:cNvPr>
            <p:cNvSpPr/>
            <p:nvPr/>
          </p:nvSpPr>
          <p:spPr>
            <a:xfrm>
              <a:off x="6450997" y="3931048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536FE4B0-7F3D-47F7-994F-E372D961DF37}"/>
                </a:ext>
              </a:extLst>
            </p:cNvPr>
            <p:cNvSpPr/>
            <p:nvPr/>
          </p:nvSpPr>
          <p:spPr>
            <a:xfrm>
              <a:off x="6864937" y="3929837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75C7F53D-A05F-4482-B373-814B7AD2AC51}"/>
                </a:ext>
              </a:extLst>
            </p:cNvPr>
            <p:cNvSpPr/>
            <p:nvPr/>
          </p:nvSpPr>
          <p:spPr>
            <a:xfrm rot="3406554" flipH="1">
              <a:off x="6525313" y="4133498"/>
              <a:ext cx="177230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1A543A79-3FDB-471D-B78A-A29691364A15}"/>
                </a:ext>
              </a:extLst>
            </p:cNvPr>
            <p:cNvSpPr/>
            <p:nvPr/>
          </p:nvSpPr>
          <p:spPr>
            <a:xfrm rot="7390861" flipH="1">
              <a:off x="6791645" y="4121674"/>
              <a:ext cx="177230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5821C9DF-3B8E-447A-A90F-23A9486ADD64}"/>
                </a:ext>
              </a:extLst>
            </p:cNvPr>
            <p:cNvSpPr/>
            <p:nvPr/>
          </p:nvSpPr>
          <p:spPr>
            <a:xfrm>
              <a:off x="6646433" y="3698968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83502603-1842-4D69-8886-E35EB948A2B4}"/>
                </a:ext>
              </a:extLst>
            </p:cNvPr>
            <p:cNvCxnSpPr>
              <a:cxnSpLocks/>
              <a:stCxn id="55" idx="4"/>
              <a:endCxn id="62" idx="0"/>
            </p:cNvCxnSpPr>
            <p:nvPr/>
          </p:nvCxnSpPr>
          <p:spPr>
            <a:xfrm>
              <a:off x="2284300" y="3357024"/>
              <a:ext cx="0" cy="347080"/>
            </a:xfrm>
            <a:prstGeom prst="line">
              <a:avLst/>
            </a:prstGeom>
            <a:ln w="50800" cap="rnd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ADF31FD1-1B9F-4E52-A24B-67DC89B5E70B}"/>
                </a:ext>
              </a:extLst>
            </p:cNvPr>
            <p:cNvSpPr/>
            <p:nvPr/>
          </p:nvSpPr>
          <p:spPr>
            <a:xfrm>
              <a:off x="2194300" y="3177024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FFCC13DE-EAB0-4A4E-932A-B8CA1E0CF3C0}"/>
                </a:ext>
              </a:extLst>
            </p:cNvPr>
            <p:cNvCxnSpPr>
              <a:cxnSpLocks/>
              <a:stCxn id="62" idx="5"/>
              <a:endCxn id="59" idx="1"/>
            </p:cNvCxnSpPr>
            <p:nvPr/>
          </p:nvCxnSpPr>
          <p:spPr>
            <a:xfrm>
              <a:off x="2347940" y="3857744"/>
              <a:ext cx="91224" cy="103589"/>
            </a:xfrm>
            <a:prstGeom prst="line">
              <a:avLst/>
            </a:prstGeom>
            <a:ln w="50800" cap="rnd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93D88A70-AF1E-4BC7-ADF8-482FB14416B1}"/>
                </a:ext>
              </a:extLst>
            </p:cNvPr>
            <p:cNvCxnSpPr>
              <a:cxnSpLocks/>
              <a:endCxn id="58" idx="7"/>
            </p:cNvCxnSpPr>
            <p:nvPr/>
          </p:nvCxnSpPr>
          <p:spPr>
            <a:xfrm flipH="1">
              <a:off x="2152504" y="3857744"/>
              <a:ext cx="99418" cy="104800"/>
            </a:xfrm>
            <a:prstGeom prst="line">
              <a:avLst/>
            </a:prstGeom>
            <a:ln w="50800" cap="rnd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E461600B-D866-48D7-84F9-B3DEAADFC053}"/>
                </a:ext>
              </a:extLst>
            </p:cNvPr>
            <p:cNvSpPr/>
            <p:nvPr/>
          </p:nvSpPr>
          <p:spPr>
            <a:xfrm>
              <a:off x="1998864" y="3936184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426B3D15-CF06-4EB4-9C26-09B5EA1CDC7E}"/>
                </a:ext>
              </a:extLst>
            </p:cNvPr>
            <p:cNvSpPr/>
            <p:nvPr/>
          </p:nvSpPr>
          <p:spPr>
            <a:xfrm>
              <a:off x="2412804" y="3934973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F83EBE60-B9B1-4E95-8FFC-41F881B2F6C2}"/>
                </a:ext>
              </a:extLst>
            </p:cNvPr>
            <p:cNvSpPr/>
            <p:nvPr/>
          </p:nvSpPr>
          <p:spPr>
            <a:xfrm rot="3406554" flipH="1">
              <a:off x="2073180" y="4138634"/>
              <a:ext cx="177230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C9C4422F-44CB-456F-89F7-34C587E07890}"/>
                </a:ext>
              </a:extLst>
            </p:cNvPr>
            <p:cNvSpPr/>
            <p:nvPr/>
          </p:nvSpPr>
          <p:spPr>
            <a:xfrm rot="7390861" flipH="1">
              <a:off x="2339512" y="4126810"/>
              <a:ext cx="177230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CCCEF640-5AA2-4E01-AFDA-E0A17ABF9477}"/>
                </a:ext>
              </a:extLst>
            </p:cNvPr>
            <p:cNvSpPr/>
            <p:nvPr/>
          </p:nvSpPr>
          <p:spPr>
            <a:xfrm>
              <a:off x="2194300" y="3704104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3" name="직선 화살표 연결선 62">
              <a:extLst>
                <a:ext uri="{FF2B5EF4-FFF2-40B4-BE49-F238E27FC236}">
                  <a16:creationId xmlns:a16="http://schemas.microsoft.com/office/drawing/2014/main" id="{CED74BCB-8D89-497F-9810-D493821B1047}"/>
                </a:ext>
              </a:extLst>
            </p:cNvPr>
            <p:cNvCxnSpPr>
              <a:cxnSpLocks/>
            </p:cNvCxnSpPr>
            <p:nvPr/>
          </p:nvCxnSpPr>
          <p:spPr>
            <a:xfrm>
              <a:off x="7295144" y="5094330"/>
              <a:ext cx="506563" cy="3292"/>
            </a:xfrm>
            <a:prstGeom prst="straightConnector1">
              <a:avLst/>
            </a:prstGeom>
            <a:ln w="508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7C268B-6556-4D1D-BD51-FD00D0B6A930}"/>
                </a:ext>
              </a:extLst>
            </p:cNvPr>
            <p:cNvSpPr txBox="1"/>
            <p:nvPr/>
          </p:nvSpPr>
          <p:spPr>
            <a:xfrm>
              <a:off x="3436160" y="5995928"/>
              <a:ext cx="2280795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R" b="1" dirty="0">
                  <a:latin typeface="+mj-ea"/>
                  <a:ea typeface="+mj-ea"/>
                </a:rPr>
                <a:t>Conveyor Belt</a:t>
              </a:r>
              <a:endParaRPr lang="ko-KR" altLang="en-US" b="1" dirty="0">
                <a:latin typeface="+mj-ea"/>
                <a:ea typeface="+mj-ea"/>
              </a:endParaRP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BCE7F2F3-17D4-4E2E-AF81-648BD5B18B85}"/>
                </a:ext>
              </a:extLst>
            </p:cNvPr>
            <p:cNvSpPr/>
            <p:nvPr/>
          </p:nvSpPr>
          <p:spPr>
            <a:xfrm>
              <a:off x="4192491" y="4283567"/>
              <a:ext cx="481813" cy="5211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FD93A102-D5A6-4C87-88F3-B13FF35C3BD1}"/>
                </a:ext>
              </a:extLst>
            </p:cNvPr>
            <p:cNvSpPr/>
            <p:nvPr/>
          </p:nvSpPr>
          <p:spPr>
            <a:xfrm>
              <a:off x="4382989" y="4283168"/>
              <a:ext cx="100816" cy="20859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1199619D-5353-48D3-86D5-759B230AA6F1}"/>
              </a:ext>
            </a:extLst>
          </p:cNvPr>
          <p:cNvGrpSpPr/>
          <p:nvPr/>
        </p:nvGrpSpPr>
        <p:grpSpPr>
          <a:xfrm>
            <a:off x="2080763" y="2773075"/>
            <a:ext cx="7979508" cy="3432722"/>
            <a:chOff x="2093237" y="2774557"/>
            <a:chExt cx="7979508" cy="3432722"/>
          </a:xfrm>
        </p:grpSpPr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AA35640E-B1B0-4BCA-991C-EF550EA13A33}"/>
                </a:ext>
              </a:extLst>
            </p:cNvPr>
            <p:cNvGrpSpPr/>
            <p:nvPr/>
          </p:nvGrpSpPr>
          <p:grpSpPr>
            <a:xfrm>
              <a:off x="5689510" y="4147224"/>
              <a:ext cx="767192" cy="752921"/>
              <a:chOff x="10029925" y="3882579"/>
              <a:chExt cx="767192" cy="752921"/>
            </a:xfrm>
          </p:grpSpPr>
          <p:sp>
            <p:nvSpPr>
              <p:cNvPr id="157" name="사각형: 둥근 모서리 156">
                <a:extLst>
                  <a:ext uri="{FF2B5EF4-FFF2-40B4-BE49-F238E27FC236}">
                    <a16:creationId xmlns:a16="http://schemas.microsoft.com/office/drawing/2014/main" id="{C8598AB7-876F-4525-9053-728704050FA5}"/>
                  </a:ext>
                </a:extLst>
              </p:cNvPr>
              <p:cNvSpPr/>
              <p:nvPr/>
            </p:nvSpPr>
            <p:spPr>
              <a:xfrm>
                <a:off x="10029925" y="3882579"/>
                <a:ext cx="767192" cy="752921"/>
              </a:xfrm>
              <a:prstGeom prst="roundRect">
                <a:avLst>
                  <a:gd name="adj" fmla="val 2616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8" name="타원 157">
                <a:extLst>
                  <a:ext uri="{FF2B5EF4-FFF2-40B4-BE49-F238E27FC236}">
                    <a16:creationId xmlns:a16="http://schemas.microsoft.com/office/drawing/2014/main" id="{A962E36A-9731-44E2-95BD-13F60754356E}"/>
                  </a:ext>
                </a:extLst>
              </p:cNvPr>
              <p:cNvSpPr/>
              <p:nvPr/>
            </p:nvSpPr>
            <p:spPr>
              <a:xfrm>
                <a:off x="10115144" y="3964744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9" name="타원 158">
                <a:extLst>
                  <a:ext uri="{FF2B5EF4-FFF2-40B4-BE49-F238E27FC236}">
                    <a16:creationId xmlns:a16="http://schemas.microsoft.com/office/drawing/2014/main" id="{7E9BBF2D-4F5D-43B3-B35D-C18BC6E56B1A}"/>
                  </a:ext>
                </a:extLst>
              </p:cNvPr>
              <p:cNvSpPr/>
              <p:nvPr/>
            </p:nvSpPr>
            <p:spPr>
              <a:xfrm>
                <a:off x="10458861" y="3959420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0" name="타원 159">
                <a:extLst>
                  <a:ext uri="{FF2B5EF4-FFF2-40B4-BE49-F238E27FC236}">
                    <a16:creationId xmlns:a16="http://schemas.microsoft.com/office/drawing/2014/main" id="{D0B66AFD-DE26-4667-A594-7A6FB514FF7A}"/>
                  </a:ext>
                </a:extLst>
              </p:cNvPr>
              <p:cNvSpPr/>
              <p:nvPr/>
            </p:nvSpPr>
            <p:spPr>
              <a:xfrm>
                <a:off x="10115144" y="4295594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1" name="타원 160">
                <a:extLst>
                  <a:ext uri="{FF2B5EF4-FFF2-40B4-BE49-F238E27FC236}">
                    <a16:creationId xmlns:a16="http://schemas.microsoft.com/office/drawing/2014/main" id="{34A6769E-8440-4327-9612-6B59A58E246A}"/>
                  </a:ext>
                </a:extLst>
              </p:cNvPr>
              <p:cNvSpPr/>
              <p:nvPr/>
            </p:nvSpPr>
            <p:spPr>
              <a:xfrm>
                <a:off x="10458861" y="4294759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3839F540-0C14-418A-8BA1-C8A61ACEAD61}"/>
                </a:ext>
              </a:extLst>
            </p:cNvPr>
            <p:cNvSpPr/>
            <p:nvPr/>
          </p:nvSpPr>
          <p:spPr>
            <a:xfrm>
              <a:off x="4380914" y="2990002"/>
              <a:ext cx="3379206" cy="2395118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5" name="직선 연결선 94">
              <a:extLst>
                <a:ext uri="{FF2B5EF4-FFF2-40B4-BE49-F238E27FC236}">
                  <a16:creationId xmlns:a16="http://schemas.microsoft.com/office/drawing/2014/main" id="{EB3AADED-8136-4C23-8D86-979B0E41A973}"/>
                </a:ext>
              </a:extLst>
            </p:cNvPr>
            <p:cNvCxnSpPr>
              <a:cxnSpLocks/>
              <a:stCxn id="142" idx="0"/>
              <a:endCxn id="112" idx="2"/>
            </p:cNvCxnSpPr>
            <p:nvPr/>
          </p:nvCxnSpPr>
          <p:spPr>
            <a:xfrm flipV="1">
              <a:off x="2649721" y="4224065"/>
              <a:ext cx="690385" cy="315459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>
              <a:extLst>
                <a:ext uri="{FF2B5EF4-FFF2-40B4-BE49-F238E27FC236}">
                  <a16:creationId xmlns:a16="http://schemas.microsoft.com/office/drawing/2014/main" id="{0E777386-CE69-4D3B-B568-10ABE36D92DE}"/>
                </a:ext>
              </a:extLst>
            </p:cNvPr>
            <p:cNvCxnSpPr>
              <a:cxnSpLocks/>
              <a:stCxn id="137" idx="0"/>
              <a:endCxn id="112" idx="2"/>
            </p:cNvCxnSpPr>
            <p:nvPr/>
          </p:nvCxnSpPr>
          <p:spPr>
            <a:xfrm flipH="1" flipV="1">
              <a:off x="3340106" y="4224065"/>
              <a:ext cx="468874" cy="308239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>
              <a:extLst>
                <a:ext uri="{FF2B5EF4-FFF2-40B4-BE49-F238E27FC236}">
                  <a16:creationId xmlns:a16="http://schemas.microsoft.com/office/drawing/2014/main" id="{92D7FF6C-B865-4BE1-BBA9-0E6293E5A807}"/>
                </a:ext>
              </a:extLst>
            </p:cNvPr>
            <p:cNvCxnSpPr>
              <a:cxnSpLocks/>
              <a:stCxn id="132" idx="0"/>
              <a:endCxn id="112" idx="2"/>
            </p:cNvCxnSpPr>
            <p:nvPr/>
          </p:nvCxnSpPr>
          <p:spPr>
            <a:xfrm flipH="1" flipV="1">
              <a:off x="3340106" y="4224065"/>
              <a:ext cx="1626318" cy="31205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>
              <a:extLst>
                <a:ext uri="{FF2B5EF4-FFF2-40B4-BE49-F238E27FC236}">
                  <a16:creationId xmlns:a16="http://schemas.microsoft.com/office/drawing/2014/main" id="{70F90ADC-E7F1-4804-AE95-A53DFA45059A}"/>
                </a:ext>
              </a:extLst>
            </p:cNvPr>
            <p:cNvCxnSpPr>
              <a:cxnSpLocks/>
              <a:stCxn id="122" idx="0"/>
              <a:endCxn id="111" idx="2"/>
            </p:cNvCxnSpPr>
            <p:nvPr/>
          </p:nvCxnSpPr>
          <p:spPr>
            <a:xfrm flipV="1">
              <a:off x="7161231" y="4262275"/>
              <a:ext cx="1399428" cy="265452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>
              <a:extLst>
                <a:ext uri="{FF2B5EF4-FFF2-40B4-BE49-F238E27FC236}">
                  <a16:creationId xmlns:a16="http://schemas.microsoft.com/office/drawing/2014/main" id="{D20E436F-58CA-49CA-9D28-E1C48164806D}"/>
                </a:ext>
              </a:extLst>
            </p:cNvPr>
            <p:cNvCxnSpPr>
              <a:cxnSpLocks/>
              <a:stCxn id="127" idx="0"/>
              <a:endCxn id="111" idx="2"/>
            </p:cNvCxnSpPr>
            <p:nvPr/>
          </p:nvCxnSpPr>
          <p:spPr>
            <a:xfrm flipV="1">
              <a:off x="8347985" y="4262275"/>
              <a:ext cx="212674" cy="269792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사각형: 둥근 모서리 99">
              <a:extLst>
                <a:ext uri="{FF2B5EF4-FFF2-40B4-BE49-F238E27FC236}">
                  <a16:creationId xmlns:a16="http://schemas.microsoft.com/office/drawing/2014/main" id="{463713F3-9C6C-46DC-B77F-04CDA8399755}"/>
                </a:ext>
              </a:extLst>
            </p:cNvPr>
            <p:cNvSpPr/>
            <p:nvPr/>
          </p:nvSpPr>
          <p:spPr>
            <a:xfrm>
              <a:off x="4336451" y="2905752"/>
              <a:ext cx="3455000" cy="10449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사각형: 둥근 모서리 100">
              <a:extLst>
                <a:ext uri="{FF2B5EF4-FFF2-40B4-BE49-F238E27FC236}">
                  <a16:creationId xmlns:a16="http://schemas.microsoft.com/office/drawing/2014/main" id="{810CE629-29F1-4AC0-8C01-2E719FDB971D}"/>
                </a:ext>
              </a:extLst>
            </p:cNvPr>
            <p:cNvSpPr/>
            <p:nvPr/>
          </p:nvSpPr>
          <p:spPr>
            <a:xfrm>
              <a:off x="2653316" y="5299078"/>
              <a:ext cx="7419429" cy="558012"/>
            </a:xfrm>
            <a:prstGeom prst="roundRect">
              <a:avLst>
                <a:gd name="adj" fmla="val 50000"/>
              </a:avLst>
            </a:prstGeom>
            <a:pattFill prst="ltHorz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사각형: 둥근 모서리 101">
              <a:extLst>
                <a:ext uri="{FF2B5EF4-FFF2-40B4-BE49-F238E27FC236}">
                  <a16:creationId xmlns:a16="http://schemas.microsoft.com/office/drawing/2014/main" id="{842C347D-2E89-4555-9E77-7AACC72F6495}"/>
                </a:ext>
              </a:extLst>
            </p:cNvPr>
            <p:cNvSpPr/>
            <p:nvPr/>
          </p:nvSpPr>
          <p:spPr>
            <a:xfrm>
              <a:off x="2093237" y="5299078"/>
              <a:ext cx="7419429" cy="5580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사각형: 둥근 모서리 102">
              <a:extLst>
                <a:ext uri="{FF2B5EF4-FFF2-40B4-BE49-F238E27FC236}">
                  <a16:creationId xmlns:a16="http://schemas.microsoft.com/office/drawing/2014/main" id="{D59B53B2-9817-40D2-86AD-96DFFE4E1722}"/>
                </a:ext>
              </a:extLst>
            </p:cNvPr>
            <p:cNvSpPr/>
            <p:nvPr/>
          </p:nvSpPr>
          <p:spPr>
            <a:xfrm>
              <a:off x="2222486" y="5508364"/>
              <a:ext cx="7109100" cy="13384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990F64DC-17C3-4BEB-8BA4-E191C505BE43}"/>
                </a:ext>
              </a:extLst>
            </p:cNvPr>
            <p:cNvGrpSpPr/>
            <p:nvPr/>
          </p:nvGrpSpPr>
          <p:grpSpPr>
            <a:xfrm>
              <a:off x="2167483" y="5359872"/>
              <a:ext cx="430830" cy="430830"/>
              <a:chOff x="1066800" y="3845169"/>
              <a:chExt cx="720000" cy="720000"/>
            </a:xfrm>
          </p:grpSpPr>
          <p:sp>
            <p:nvSpPr>
              <p:cNvPr id="155" name="타원 154">
                <a:extLst>
                  <a:ext uri="{FF2B5EF4-FFF2-40B4-BE49-F238E27FC236}">
                    <a16:creationId xmlns:a16="http://schemas.microsoft.com/office/drawing/2014/main" id="{621C5478-1748-412A-8D8A-6CCD791475B1}"/>
                  </a:ext>
                </a:extLst>
              </p:cNvPr>
              <p:cNvSpPr/>
              <p:nvPr/>
            </p:nvSpPr>
            <p:spPr>
              <a:xfrm>
                <a:off x="1066800" y="3845169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6" name="타원 155">
                <a:extLst>
                  <a:ext uri="{FF2B5EF4-FFF2-40B4-BE49-F238E27FC236}">
                    <a16:creationId xmlns:a16="http://schemas.microsoft.com/office/drawing/2014/main" id="{930038C1-CA03-4EC7-B046-02C974D531EA}"/>
                  </a:ext>
                </a:extLst>
              </p:cNvPr>
              <p:cNvSpPr/>
              <p:nvPr/>
            </p:nvSpPr>
            <p:spPr>
              <a:xfrm>
                <a:off x="1210800" y="3989169"/>
                <a:ext cx="432000" cy="43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EBA829FB-E300-43F3-AB73-9E6F3C45B5A8}"/>
                </a:ext>
              </a:extLst>
            </p:cNvPr>
            <p:cNvGrpSpPr/>
            <p:nvPr/>
          </p:nvGrpSpPr>
          <p:grpSpPr>
            <a:xfrm>
              <a:off x="9011082" y="5359872"/>
              <a:ext cx="430830" cy="430830"/>
              <a:chOff x="1066800" y="3845169"/>
              <a:chExt cx="720000" cy="720000"/>
            </a:xfrm>
          </p:grpSpPr>
          <p:sp>
            <p:nvSpPr>
              <p:cNvPr id="153" name="타원 152">
                <a:extLst>
                  <a:ext uri="{FF2B5EF4-FFF2-40B4-BE49-F238E27FC236}">
                    <a16:creationId xmlns:a16="http://schemas.microsoft.com/office/drawing/2014/main" id="{C5DFC682-CC61-426A-8BBD-1842638D3F01}"/>
                  </a:ext>
                </a:extLst>
              </p:cNvPr>
              <p:cNvSpPr/>
              <p:nvPr/>
            </p:nvSpPr>
            <p:spPr>
              <a:xfrm>
                <a:off x="1066800" y="3845169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4" name="타원 153">
                <a:extLst>
                  <a:ext uri="{FF2B5EF4-FFF2-40B4-BE49-F238E27FC236}">
                    <a16:creationId xmlns:a16="http://schemas.microsoft.com/office/drawing/2014/main" id="{59BA7814-B12C-4CE3-813C-A902894A5713}"/>
                  </a:ext>
                </a:extLst>
              </p:cNvPr>
              <p:cNvSpPr/>
              <p:nvPr/>
            </p:nvSpPr>
            <p:spPr>
              <a:xfrm>
                <a:off x="1210800" y="3989169"/>
                <a:ext cx="432000" cy="43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C8D641FE-D81B-49AD-8CE0-B87928C65E3E}"/>
                </a:ext>
              </a:extLst>
            </p:cNvPr>
            <p:cNvGrpSpPr/>
            <p:nvPr/>
          </p:nvGrpSpPr>
          <p:grpSpPr>
            <a:xfrm>
              <a:off x="5683190" y="5362070"/>
              <a:ext cx="430830" cy="430830"/>
              <a:chOff x="1066800" y="3845169"/>
              <a:chExt cx="720000" cy="720000"/>
            </a:xfrm>
          </p:grpSpPr>
          <p:sp>
            <p:nvSpPr>
              <p:cNvPr id="151" name="타원 150">
                <a:extLst>
                  <a:ext uri="{FF2B5EF4-FFF2-40B4-BE49-F238E27FC236}">
                    <a16:creationId xmlns:a16="http://schemas.microsoft.com/office/drawing/2014/main" id="{0BE0CACD-D503-4AC9-9E07-32A63E953AC4}"/>
                  </a:ext>
                </a:extLst>
              </p:cNvPr>
              <p:cNvSpPr/>
              <p:nvPr/>
            </p:nvSpPr>
            <p:spPr>
              <a:xfrm>
                <a:off x="1066800" y="3845169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id="{3B8FA42C-9BE9-4854-AEAE-C71F97601A3C}"/>
                  </a:ext>
                </a:extLst>
              </p:cNvPr>
              <p:cNvSpPr/>
              <p:nvPr/>
            </p:nvSpPr>
            <p:spPr>
              <a:xfrm>
                <a:off x="1210800" y="3989169"/>
                <a:ext cx="432000" cy="43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04A0F784-0992-4146-BF08-EE9DBCBEE12E}"/>
                </a:ext>
              </a:extLst>
            </p:cNvPr>
            <p:cNvGrpSpPr/>
            <p:nvPr/>
          </p:nvGrpSpPr>
          <p:grpSpPr>
            <a:xfrm>
              <a:off x="3943170" y="5359872"/>
              <a:ext cx="430830" cy="430830"/>
              <a:chOff x="1066800" y="3845169"/>
              <a:chExt cx="720000" cy="720000"/>
            </a:xfrm>
          </p:grpSpPr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AF431DF4-6F83-414E-BEC0-94F690E14656}"/>
                  </a:ext>
                </a:extLst>
              </p:cNvPr>
              <p:cNvSpPr/>
              <p:nvPr/>
            </p:nvSpPr>
            <p:spPr>
              <a:xfrm>
                <a:off x="1066800" y="3845169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0" name="타원 149">
                <a:extLst>
                  <a:ext uri="{FF2B5EF4-FFF2-40B4-BE49-F238E27FC236}">
                    <a16:creationId xmlns:a16="http://schemas.microsoft.com/office/drawing/2014/main" id="{565C1C8A-E6D5-4660-B9A7-D36C006E3B69}"/>
                  </a:ext>
                </a:extLst>
              </p:cNvPr>
              <p:cNvSpPr/>
              <p:nvPr/>
            </p:nvSpPr>
            <p:spPr>
              <a:xfrm>
                <a:off x="1210800" y="3989169"/>
                <a:ext cx="432000" cy="43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53196311-614F-4608-B211-6063C6A54A52}"/>
                </a:ext>
              </a:extLst>
            </p:cNvPr>
            <p:cNvGrpSpPr/>
            <p:nvPr/>
          </p:nvGrpSpPr>
          <p:grpSpPr>
            <a:xfrm>
              <a:off x="7529871" y="5365343"/>
              <a:ext cx="430830" cy="430830"/>
              <a:chOff x="1066800" y="3845169"/>
              <a:chExt cx="720000" cy="720000"/>
            </a:xfrm>
          </p:grpSpPr>
          <p:sp>
            <p:nvSpPr>
              <p:cNvPr id="147" name="타원 146">
                <a:extLst>
                  <a:ext uri="{FF2B5EF4-FFF2-40B4-BE49-F238E27FC236}">
                    <a16:creationId xmlns:a16="http://schemas.microsoft.com/office/drawing/2014/main" id="{9A6D35BA-BA89-4B2F-BFB6-A2E4B97205C5}"/>
                  </a:ext>
                </a:extLst>
              </p:cNvPr>
              <p:cNvSpPr/>
              <p:nvPr/>
            </p:nvSpPr>
            <p:spPr>
              <a:xfrm>
                <a:off x="1066800" y="3845169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8" name="타원 147">
                <a:extLst>
                  <a:ext uri="{FF2B5EF4-FFF2-40B4-BE49-F238E27FC236}">
                    <a16:creationId xmlns:a16="http://schemas.microsoft.com/office/drawing/2014/main" id="{EC275A3D-D42A-42AB-B780-3347598F3629}"/>
                  </a:ext>
                </a:extLst>
              </p:cNvPr>
              <p:cNvSpPr/>
              <p:nvPr/>
            </p:nvSpPr>
            <p:spPr>
              <a:xfrm>
                <a:off x="1210800" y="3989169"/>
                <a:ext cx="432000" cy="43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09" name="직선 화살표 연결선 108">
              <a:extLst>
                <a:ext uri="{FF2B5EF4-FFF2-40B4-BE49-F238E27FC236}">
                  <a16:creationId xmlns:a16="http://schemas.microsoft.com/office/drawing/2014/main" id="{65DF600D-AD47-4B0E-B4D2-25BDB7CA9891}"/>
                </a:ext>
              </a:extLst>
            </p:cNvPr>
            <p:cNvCxnSpPr/>
            <p:nvPr/>
          </p:nvCxnSpPr>
          <p:spPr>
            <a:xfrm>
              <a:off x="4380914" y="3052688"/>
              <a:ext cx="3379206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BE50220-6E2B-4A22-A651-666679B8FEA2}"/>
                </a:ext>
              </a:extLst>
            </p:cNvPr>
            <p:cNvSpPr txBox="1"/>
            <p:nvPr/>
          </p:nvSpPr>
          <p:spPr>
            <a:xfrm>
              <a:off x="5224600" y="2774557"/>
              <a:ext cx="172590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R" sz="1400" b="1" dirty="0">
                  <a:latin typeface="+mj-ea"/>
                  <a:ea typeface="+mj-ea"/>
                </a:rPr>
                <a:t>Search Window</a:t>
              </a:r>
              <a:endParaRPr lang="ko-KR" altLang="en-US" sz="1400" b="1" dirty="0">
                <a:latin typeface="+mj-ea"/>
                <a:ea typeface="+mj-ea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FA9B985-8AC0-4AB7-BF20-9AFF2B569EA5}"/>
                </a:ext>
              </a:extLst>
            </p:cNvPr>
            <p:cNvSpPr txBox="1"/>
            <p:nvPr/>
          </p:nvSpPr>
          <p:spPr>
            <a:xfrm>
              <a:off x="7569197" y="4010480"/>
              <a:ext cx="1982924" cy="251795"/>
            </a:xfrm>
            <a:prstGeom prst="rect">
              <a:avLst/>
            </a:prstGeom>
            <a:noFill/>
          </p:spPr>
          <p:txBody>
            <a:bodyPr wrap="square" lIns="0" tIns="0" rIns="0" bIns="36000">
              <a:spAutoFit/>
            </a:bodyPr>
            <a:lstStyle/>
            <a:p>
              <a:pPr algn="ctr"/>
              <a:r>
                <a:rPr lang="en-US" altLang="ko-KR" sz="1400" b="1" dirty="0">
                  <a:latin typeface="+mj-ea"/>
                  <a:ea typeface="+mj-ea"/>
                </a:rPr>
                <a:t>used data chunk</a:t>
              </a:r>
              <a:endParaRPr lang="ko-KR" altLang="en-US" sz="1400" b="1" dirty="0">
                <a:latin typeface="+mj-ea"/>
                <a:ea typeface="+mj-ea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D6706DB-BAB7-4F68-AA63-A504F0336150}"/>
                </a:ext>
              </a:extLst>
            </p:cNvPr>
            <p:cNvSpPr txBox="1"/>
            <p:nvPr/>
          </p:nvSpPr>
          <p:spPr>
            <a:xfrm>
              <a:off x="2348644" y="3972270"/>
              <a:ext cx="1982924" cy="251795"/>
            </a:xfrm>
            <a:prstGeom prst="rect">
              <a:avLst/>
            </a:prstGeom>
            <a:noFill/>
          </p:spPr>
          <p:txBody>
            <a:bodyPr wrap="square" lIns="0" tIns="0" rIns="0" bIns="36000">
              <a:spAutoFit/>
            </a:bodyPr>
            <a:lstStyle/>
            <a:p>
              <a:pPr algn="ctr"/>
              <a:r>
                <a:rPr lang="en-US" altLang="ko-KR" sz="1400" b="1" dirty="0">
                  <a:latin typeface="+mj-ea"/>
                  <a:ea typeface="+mj-ea"/>
                </a:rPr>
                <a:t>unused data chunk</a:t>
              </a:r>
              <a:endParaRPr lang="ko-KR" altLang="en-US" sz="1400" b="1" dirty="0">
                <a:latin typeface="+mj-ea"/>
                <a:ea typeface="+mj-ea"/>
              </a:endParaRPr>
            </a:p>
          </p:txBody>
        </p:sp>
        <p:cxnSp>
          <p:nvCxnSpPr>
            <p:cNvPr id="113" name="직선 화살표 연결선 112">
              <a:extLst>
                <a:ext uri="{FF2B5EF4-FFF2-40B4-BE49-F238E27FC236}">
                  <a16:creationId xmlns:a16="http://schemas.microsoft.com/office/drawing/2014/main" id="{53A9CB30-CD1B-43EA-81EA-7F962D07DDF9}"/>
                </a:ext>
              </a:extLst>
            </p:cNvPr>
            <p:cNvCxnSpPr>
              <a:cxnSpLocks/>
            </p:cNvCxnSpPr>
            <p:nvPr/>
          </p:nvCxnSpPr>
          <p:spPr>
            <a:xfrm>
              <a:off x="8806136" y="5028681"/>
              <a:ext cx="506563" cy="3292"/>
            </a:xfrm>
            <a:prstGeom prst="straightConnector1">
              <a:avLst/>
            </a:prstGeom>
            <a:ln w="508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F5002C2-2267-453A-AEFE-2F357EB0FC43}"/>
                </a:ext>
              </a:extLst>
            </p:cNvPr>
            <p:cNvSpPr txBox="1"/>
            <p:nvPr/>
          </p:nvSpPr>
          <p:spPr>
            <a:xfrm>
              <a:off x="4947152" y="5930280"/>
              <a:ext cx="2280795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R" b="1" dirty="0">
                  <a:latin typeface="+mj-ea"/>
                  <a:ea typeface="+mj-ea"/>
                </a:rPr>
                <a:t>Conveyor Queue</a:t>
              </a:r>
              <a:endParaRPr lang="ko-KR" altLang="en-US" b="1" dirty="0">
                <a:latin typeface="+mj-ea"/>
                <a:ea typeface="+mj-ea"/>
              </a:endParaRPr>
            </a:p>
          </p:txBody>
        </p: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AC9413D4-BC02-4E30-BB3D-6197004D3A17}"/>
                </a:ext>
              </a:extLst>
            </p:cNvPr>
            <p:cNvSpPr/>
            <p:nvPr/>
          </p:nvSpPr>
          <p:spPr>
            <a:xfrm>
              <a:off x="5793753" y="3141566"/>
              <a:ext cx="561982" cy="5619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</a:rPr>
                <a:t>PE</a:t>
              </a:r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EB33BC3F-9166-44BE-9839-1524129AF2B3}"/>
                </a:ext>
              </a:extLst>
            </p:cNvPr>
            <p:cNvSpPr/>
            <p:nvPr/>
          </p:nvSpPr>
          <p:spPr>
            <a:xfrm>
              <a:off x="8066994" y="3144696"/>
              <a:ext cx="561982" cy="5619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</a:rPr>
                <a:t>PE</a:t>
              </a:r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922481A8-BAC0-445C-BEC9-A58AAA3B8686}"/>
                </a:ext>
              </a:extLst>
            </p:cNvPr>
            <p:cNvSpPr/>
            <p:nvPr/>
          </p:nvSpPr>
          <p:spPr>
            <a:xfrm>
              <a:off x="3509396" y="3137437"/>
              <a:ext cx="561982" cy="5619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</a:rPr>
                <a:t>PE</a:t>
              </a:r>
            </a:p>
          </p:txBody>
        </p:sp>
        <p:cxnSp>
          <p:nvCxnSpPr>
            <p:cNvPr id="118" name="직선 화살표 연결선 117">
              <a:extLst>
                <a:ext uri="{FF2B5EF4-FFF2-40B4-BE49-F238E27FC236}">
                  <a16:creationId xmlns:a16="http://schemas.microsoft.com/office/drawing/2014/main" id="{75987615-FC53-4772-B1E3-54DB3AB1A16D}"/>
                </a:ext>
              </a:extLst>
            </p:cNvPr>
            <p:cNvCxnSpPr/>
            <p:nvPr/>
          </p:nvCxnSpPr>
          <p:spPr>
            <a:xfrm flipV="1">
              <a:off x="6072555" y="3737317"/>
              <a:ext cx="0" cy="351693"/>
            </a:xfrm>
            <a:prstGeom prst="straightConnector1">
              <a:avLst/>
            </a:prstGeom>
            <a:ln w="508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그룹 118">
              <a:extLst>
                <a:ext uri="{FF2B5EF4-FFF2-40B4-BE49-F238E27FC236}">
                  <a16:creationId xmlns:a16="http://schemas.microsoft.com/office/drawing/2014/main" id="{56226071-E218-4D09-829A-0B1D48EFB44A}"/>
                </a:ext>
              </a:extLst>
            </p:cNvPr>
            <p:cNvGrpSpPr/>
            <p:nvPr/>
          </p:nvGrpSpPr>
          <p:grpSpPr>
            <a:xfrm>
              <a:off x="2266125" y="4539524"/>
              <a:ext cx="767192" cy="752921"/>
              <a:chOff x="10029925" y="3882579"/>
              <a:chExt cx="767192" cy="752921"/>
            </a:xfrm>
          </p:grpSpPr>
          <p:sp>
            <p:nvSpPr>
              <p:cNvPr id="142" name="사각형: 둥근 모서리 141">
                <a:extLst>
                  <a:ext uri="{FF2B5EF4-FFF2-40B4-BE49-F238E27FC236}">
                    <a16:creationId xmlns:a16="http://schemas.microsoft.com/office/drawing/2014/main" id="{5C886FE4-3E70-47F8-8081-38BA64F14A81}"/>
                  </a:ext>
                </a:extLst>
              </p:cNvPr>
              <p:cNvSpPr/>
              <p:nvPr/>
            </p:nvSpPr>
            <p:spPr>
              <a:xfrm>
                <a:off x="10029925" y="3882579"/>
                <a:ext cx="767192" cy="752921"/>
              </a:xfrm>
              <a:prstGeom prst="roundRect">
                <a:avLst>
                  <a:gd name="adj" fmla="val 2616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3" name="타원 142">
                <a:extLst>
                  <a:ext uri="{FF2B5EF4-FFF2-40B4-BE49-F238E27FC236}">
                    <a16:creationId xmlns:a16="http://schemas.microsoft.com/office/drawing/2014/main" id="{7F73DC03-18AB-4773-8A35-26E7B9844303}"/>
                  </a:ext>
                </a:extLst>
              </p:cNvPr>
              <p:cNvSpPr/>
              <p:nvPr/>
            </p:nvSpPr>
            <p:spPr>
              <a:xfrm>
                <a:off x="10115144" y="3964744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4" name="타원 143">
                <a:extLst>
                  <a:ext uri="{FF2B5EF4-FFF2-40B4-BE49-F238E27FC236}">
                    <a16:creationId xmlns:a16="http://schemas.microsoft.com/office/drawing/2014/main" id="{984E0D00-0022-4246-BE92-89843C96444C}"/>
                  </a:ext>
                </a:extLst>
              </p:cNvPr>
              <p:cNvSpPr/>
              <p:nvPr/>
            </p:nvSpPr>
            <p:spPr>
              <a:xfrm>
                <a:off x="10458861" y="3959420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타원 144">
                <a:extLst>
                  <a:ext uri="{FF2B5EF4-FFF2-40B4-BE49-F238E27FC236}">
                    <a16:creationId xmlns:a16="http://schemas.microsoft.com/office/drawing/2014/main" id="{A5CCAB94-BC17-47C4-8807-643993641271}"/>
                  </a:ext>
                </a:extLst>
              </p:cNvPr>
              <p:cNvSpPr/>
              <p:nvPr/>
            </p:nvSpPr>
            <p:spPr>
              <a:xfrm>
                <a:off x="10115144" y="4295594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E15AF6B8-D6E8-4402-9DEB-C0B880385991}"/>
                  </a:ext>
                </a:extLst>
              </p:cNvPr>
              <p:cNvSpPr/>
              <p:nvPr/>
            </p:nvSpPr>
            <p:spPr>
              <a:xfrm>
                <a:off x="10458861" y="4294759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0" name="그룹 119">
              <a:extLst>
                <a:ext uri="{FF2B5EF4-FFF2-40B4-BE49-F238E27FC236}">
                  <a16:creationId xmlns:a16="http://schemas.microsoft.com/office/drawing/2014/main" id="{961E931A-08E3-44C6-B98D-A43FEAAA4B26}"/>
                </a:ext>
              </a:extLst>
            </p:cNvPr>
            <p:cNvGrpSpPr/>
            <p:nvPr/>
          </p:nvGrpSpPr>
          <p:grpSpPr>
            <a:xfrm>
              <a:off x="3425384" y="4532304"/>
              <a:ext cx="767192" cy="752921"/>
              <a:chOff x="10029925" y="3882579"/>
              <a:chExt cx="767192" cy="752921"/>
            </a:xfrm>
          </p:grpSpPr>
          <p:sp>
            <p:nvSpPr>
              <p:cNvPr id="137" name="사각형: 둥근 모서리 136">
                <a:extLst>
                  <a:ext uri="{FF2B5EF4-FFF2-40B4-BE49-F238E27FC236}">
                    <a16:creationId xmlns:a16="http://schemas.microsoft.com/office/drawing/2014/main" id="{0406B0E4-FE83-4553-A434-AFC55D2C8D4A}"/>
                  </a:ext>
                </a:extLst>
              </p:cNvPr>
              <p:cNvSpPr/>
              <p:nvPr/>
            </p:nvSpPr>
            <p:spPr>
              <a:xfrm>
                <a:off x="10029925" y="3882579"/>
                <a:ext cx="767192" cy="752921"/>
              </a:xfrm>
              <a:prstGeom prst="roundRect">
                <a:avLst>
                  <a:gd name="adj" fmla="val 2616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8" name="타원 137">
                <a:extLst>
                  <a:ext uri="{FF2B5EF4-FFF2-40B4-BE49-F238E27FC236}">
                    <a16:creationId xmlns:a16="http://schemas.microsoft.com/office/drawing/2014/main" id="{D42E5C82-BE75-4739-BB08-DF053B8B6701}"/>
                  </a:ext>
                </a:extLst>
              </p:cNvPr>
              <p:cNvSpPr/>
              <p:nvPr/>
            </p:nvSpPr>
            <p:spPr>
              <a:xfrm>
                <a:off x="10115144" y="3964744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9" name="타원 138">
                <a:extLst>
                  <a:ext uri="{FF2B5EF4-FFF2-40B4-BE49-F238E27FC236}">
                    <a16:creationId xmlns:a16="http://schemas.microsoft.com/office/drawing/2014/main" id="{87EAFA05-76E2-44B5-8551-BDD7E7FBAD5C}"/>
                  </a:ext>
                </a:extLst>
              </p:cNvPr>
              <p:cNvSpPr/>
              <p:nvPr/>
            </p:nvSpPr>
            <p:spPr>
              <a:xfrm>
                <a:off x="10458861" y="3959420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58A2521B-7BD4-421A-ACAF-95DE6A924465}"/>
                  </a:ext>
                </a:extLst>
              </p:cNvPr>
              <p:cNvSpPr/>
              <p:nvPr/>
            </p:nvSpPr>
            <p:spPr>
              <a:xfrm>
                <a:off x="10115144" y="4295594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타원 140">
                <a:extLst>
                  <a:ext uri="{FF2B5EF4-FFF2-40B4-BE49-F238E27FC236}">
                    <a16:creationId xmlns:a16="http://schemas.microsoft.com/office/drawing/2014/main" id="{CDDA6693-5655-44A5-AB1A-0067F5351616}"/>
                  </a:ext>
                </a:extLst>
              </p:cNvPr>
              <p:cNvSpPr/>
              <p:nvPr/>
            </p:nvSpPr>
            <p:spPr>
              <a:xfrm>
                <a:off x="10458861" y="4294759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id="{50E751C4-1E22-4AD8-8082-54D55ED6FE62}"/>
                </a:ext>
              </a:extLst>
            </p:cNvPr>
            <p:cNvGrpSpPr/>
            <p:nvPr/>
          </p:nvGrpSpPr>
          <p:grpSpPr>
            <a:xfrm>
              <a:off x="4582828" y="4536115"/>
              <a:ext cx="767192" cy="752921"/>
              <a:chOff x="10029925" y="3882579"/>
              <a:chExt cx="767192" cy="752921"/>
            </a:xfrm>
          </p:grpSpPr>
          <p:sp>
            <p:nvSpPr>
              <p:cNvPr id="132" name="사각형: 둥근 모서리 131">
                <a:extLst>
                  <a:ext uri="{FF2B5EF4-FFF2-40B4-BE49-F238E27FC236}">
                    <a16:creationId xmlns:a16="http://schemas.microsoft.com/office/drawing/2014/main" id="{6CF8564E-0642-49AB-8013-DCAD31B8BB16}"/>
                  </a:ext>
                </a:extLst>
              </p:cNvPr>
              <p:cNvSpPr/>
              <p:nvPr/>
            </p:nvSpPr>
            <p:spPr>
              <a:xfrm>
                <a:off x="10029925" y="3882579"/>
                <a:ext cx="767192" cy="752921"/>
              </a:xfrm>
              <a:prstGeom prst="roundRect">
                <a:avLst>
                  <a:gd name="adj" fmla="val 2616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AFD620DB-5EE3-4FEC-88A6-EB9A86897C90}"/>
                  </a:ext>
                </a:extLst>
              </p:cNvPr>
              <p:cNvSpPr/>
              <p:nvPr/>
            </p:nvSpPr>
            <p:spPr>
              <a:xfrm>
                <a:off x="10115144" y="3964744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4" name="타원 133">
                <a:extLst>
                  <a:ext uri="{FF2B5EF4-FFF2-40B4-BE49-F238E27FC236}">
                    <a16:creationId xmlns:a16="http://schemas.microsoft.com/office/drawing/2014/main" id="{78FE34C0-5DB8-47B3-A2D1-8BEACAA06280}"/>
                  </a:ext>
                </a:extLst>
              </p:cNvPr>
              <p:cNvSpPr/>
              <p:nvPr/>
            </p:nvSpPr>
            <p:spPr>
              <a:xfrm>
                <a:off x="10458861" y="3959420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5" name="타원 134">
                <a:extLst>
                  <a:ext uri="{FF2B5EF4-FFF2-40B4-BE49-F238E27FC236}">
                    <a16:creationId xmlns:a16="http://schemas.microsoft.com/office/drawing/2014/main" id="{B6890F4D-33BF-4AC3-83D8-F0B3F592FEBE}"/>
                  </a:ext>
                </a:extLst>
              </p:cNvPr>
              <p:cNvSpPr/>
              <p:nvPr/>
            </p:nvSpPr>
            <p:spPr>
              <a:xfrm>
                <a:off x="10115144" y="4295594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타원 135">
                <a:extLst>
                  <a:ext uri="{FF2B5EF4-FFF2-40B4-BE49-F238E27FC236}">
                    <a16:creationId xmlns:a16="http://schemas.microsoft.com/office/drawing/2014/main" id="{274D2C10-AC06-42BC-B919-080D2A5DD3C0}"/>
                  </a:ext>
                </a:extLst>
              </p:cNvPr>
              <p:cNvSpPr/>
              <p:nvPr/>
            </p:nvSpPr>
            <p:spPr>
              <a:xfrm>
                <a:off x="10458861" y="4294759"/>
                <a:ext cx="258498" cy="2584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2" name="사각형: 둥근 모서리 121">
              <a:extLst>
                <a:ext uri="{FF2B5EF4-FFF2-40B4-BE49-F238E27FC236}">
                  <a16:creationId xmlns:a16="http://schemas.microsoft.com/office/drawing/2014/main" id="{35947415-8371-44D6-96DA-7F7120C7D83F}"/>
                </a:ext>
              </a:extLst>
            </p:cNvPr>
            <p:cNvSpPr/>
            <p:nvPr/>
          </p:nvSpPr>
          <p:spPr>
            <a:xfrm>
              <a:off x="6777635" y="4527727"/>
              <a:ext cx="767192" cy="752921"/>
            </a:xfrm>
            <a:prstGeom prst="roundRect">
              <a:avLst>
                <a:gd name="adj" fmla="val 2616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타원 122">
              <a:extLst>
                <a:ext uri="{FF2B5EF4-FFF2-40B4-BE49-F238E27FC236}">
                  <a16:creationId xmlns:a16="http://schemas.microsoft.com/office/drawing/2014/main" id="{1E6441C5-5C57-4643-A62B-511287B7BCBA}"/>
                </a:ext>
              </a:extLst>
            </p:cNvPr>
            <p:cNvSpPr/>
            <p:nvPr/>
          </p:nvSpPr>
          <p:spPr>
            <a:xfrm>
              <a:off x="6862854" y="4609892"/>
              <a:ext cx="258498" cy="2584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6940A374-944D-4893-AD6B-F8BC0A7B9B47}"/>
                </a:ext>
              </a:extLst>
            </p:cNvPr>
            <p:cNvSpPr/>
            <p:nvPr/>
          </p:nvSpPr>
          <p:spPr>
            <a:xfrm>
              <a:off x="7206571" y="4604568"/>
              <a:ext cx="258498" cy="2584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타원 124">
              <a:extLst>
                <a:ext uri="{FF2B5EF4-FFF2-40B4-BE49-F238E27FC236}">
                  <a16:creationId xmlns:a16="http://schemas.microsoft.com/office/drawing/2014/main" id="{5EEED24B-1123-4725-93D2-2F250080D655}"/>
                </a:ext>
              </a:extLst>
            </p:cNvPr>
            <p:cNvSpPr/>
            <p:nvPr/>
          </p:nvSpPr>
          <p:spPr>
            <a:xfrm>
              <a:off x="6862854" y="4940742"/>
              <a:ext cx="258498" cy="2584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타원 125">
              <a:extLst>
                <a:ext uri="{FF2B5EF4-FFF2-40B4-BE49-F238E27FC236}">
                  <a16:creationId xmlns:a16="http://schemas.microsoft.com/office/drawing/2014/main" id="{43EBAC71-389D-4AD1-BB21-36D11002ACB3}"/>
                </a:ext>
              </a:extLst>
            </p:cNvPr>
            <p:cNvSpPr/>
            <p:nvPr/>
          </p:nvSpPr>
          <p:spPr>
            <a:xfrm>
              <a:off x="7206571" y="4939907"/>
              <a:ext cx="258498" cy="2584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사각형: 둥근 모서리 126">
              <a:extLst>
                <a:ext uri="{FF2B5EF4-FFF2-40B4-BE49-F238E27FC236}">
                  <a16:creationId xmlns:a16="http://schemas.microsoft.com/office/drawing/2014/main" id="{DCB03F2D-57A1-41CE-915B-91CD8D8F7E34}"/>
                </a:ext>
              </a:extLst>
            </p:cNvPr>
            <p:cNvSpPr/>
            <p:nvPr/>
          </p:nvSpPr>
          <p:spPr>
            <a:xfrm>
              <a:off x="7964389" y="4532067"/>
              <a:ext cx="767192" cy="752921"/>
            </a:xfrm>
            <a:prstGeom prst="roundRect">
              <a:avLst>
                <a:gd name="adj" fmla="val 2616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id="{94EE9E2F-1349-4E32-A6BE-994F71A78EF9}"/>
                </a:ext>
              </a:extLst>
            </p:cNvPr>
            <p:cNvSpPr/>
            <p:nvPr/>
          </p:nvSpPr>
          <p:spPr>
            <a:xfrm>
              <a:off x="8049608" y="4614232"/>
              <a:ext cx="258498" cy="2584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타원 128">
              <a:extLst>
                <a:ext uri="{FF2B5EF4-FFF2-40B4-BE49-F238E27FC236}">
                  <a16:creationId xmlns:a16="http://schemas.microsoft.com/office/drawing/2014/main" id="{57A9BE0B-1B52-4C72-B187-00E77E1C50B0}"/>
                </a:ext>
              </a:extLst>
            </p:cNvPr>
            <p:cNvSpPr/>
            <p:nvPr/>
          </p:nvSpPr>
          <p:spPr>
            <a:xfrm>
              <a:off x="8393325" y="4608908"/>
              <a:ext cx="258498" cy="2584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타원 129">
              <a:extLst>
                <a:ext uri="{FF2B5EF4-FFF2-40B4-BE49-F238E27FC236}">
                  <a16:creationId xmlns:a16="http://schemas.microsoft.com/office/drawing/2014/main" id="{8AC2A2B4-283F-4E0C-8069-857CC6F68CF2}"/>
                </a:ext>
              </a:extLst>
            </p:cNvPr>
            <p:cNvSpPr/>
            <p:nvPr/>
          </p:nvSpPr>
          <p:spPr>
            <a:xfrm>
              <a:off x="8049608" y="4945082"/>
              <a:ext cx="258498" cy="2584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타원 130">
              <a:extLst>
                <a:ext uri="{FF2B5EF4-FFF2-40B4-BE49-F238E27FC236}">
                  <a16:creationId xmlns:a16="http://schemas.microsoft.com/office/drawing/2014/main" id="{70448D83-E385-440E-8F9F-D76E0784CBB0}"/>
                </a:ext>
              </a:extLst>
            </p:cNvPr>
            <p:cNvSpPr/>
            <p:nvPr/>
          </p:nvSpPr>
          <p:spPr>
            <a:xfrm>
              <a:off x="8393325" y="4944247"/>
              <a:ext cx="258498" cy="2584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What is Conveyor Queue?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0"/>
            <a:ext cx="11686477" cy="1845895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Conveyor Queue distributes data chunks to the PEs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PE dynamically selects unused data chunk from its own search window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PE does not directly transfer data chunk to the adjacent PE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Conveyor Queue propagates data only if all the PEs are having data chunks to be transferred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609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28D417F6-00E1-4766-A3B5-211836631245}"/>
              </a:ext>
            </a:extLst>
          </p:cNvPr>
          <p:cNvSpPr/>
          <p:nvPr/>
        </p:nvSpPr>
        <p:spPr>
          <a:xfrm>
            <a:off x="5832754" y="1838368"/>
            <a:ext cx="1050975" cy="2029579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B7AF2C2F-0B87-4868-B17A-FC7E8C590880}"/>
              </a:ext>
            </a:extLst>
          </p:cNvPr>
          <p:cNvSpPr/>
          <p:nvPr/>
        </p:nvSpPr>
        <p:spPr>
          <a:xfrm>
            <a:off x="5925021" y="2427036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/>
          </a:solidFill>
          <a:ln w="38100" cap="rnd">
            <a:solidFill>
              <a:schemeClr val="bg2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</a:rPr>
              <a:t>chunk 4</a:t>
            </a:r>
            <a:endParaRPr lang="ko-KR" alt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8B0E5BE5-8D06-4944-A4D9-AE0274B6FCA2}"/>
              </a:ext>
            </a:extLst>
          </p:cNvPr>
          <p:cNvSpPr/>
          <p:nvPr/>
        </p:nvSpPr>
        <p:spPr>
          <a:xfrm>
            <a:off x="7668031" y="4604900"/>
            <a:ext cx="1170796" cy="11707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PE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BBD2DD7-7567-4FC1-B647-ED73E9B7F822}"/>
              </a:ext>
            </a:extLst>
          </p:cNvPr>
          <p:cNvSpPr/>
          <p:nvPr/>
        </p:nvSpPr>
        <p:spPr>
          <a:xfrm>
            <a:off x="7668031" y="2263743"/>
            <a:ext cx="1170796" cy="11707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PE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231C3FC-1051-4506-BFC6-7F6A0FF1765B}"/>
              </a:ext>
            </a:extLst>
          </p:cNvPr>
          <p:cNvSpPr/>
          <p:nvPr/>
        </p:nvSpPr>
        <p:spPr>
          <a:xfrm>
            <a:off x="5834655" y="4192789"/>
            <a:ext cx="1050975" cy="2029579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B4CD26E4-1CD3-42EC-B0A0-2B7E198DC125}"/>
              </a:ext>
            </a:extLst>
          </p:cNvPr>
          <p:cNvSpPr/>
          <p:nvPr/>
        </p:nvSpPr>
        <p:spPr>
          <a:xfrm>
            <a:off x="5927448" y="2935732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/>
          </a:solidFill>
          <a:ln w="38100" cap="rnd">
            <a:solidFill>
              <a:schemeClr val="bg2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</a:rPr>
              <a:t>chunk 3</a:t>
            </a:r>
            <a:endParaRPr lang="ko-KR" alt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51B24687-B5F6-42C9-9F33-0F9144308D5B}"/>
              </a:ext>
            </a:extLst>
          </p:cNvPr>
          <p:cNvSpPr/>
          <p:nvPr/>
        </p:nvSpPr>
        <p:spPr>
          <a:xfrm>
            <a:off x="5927448" y="5290893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/>
          </a:solidFill>
          <a:ln w="38100" cap="rnd">
            <a:solidFill>
              <a:schemeClr val="bg2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</a:rPr>
              <a:t>chunk 2</a:t>
            </a:r>
            <a:endParaRPr lang="ko-KR" alt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2DDDE648-38B9-428A-86E7-2D0321E28CEB}"/>
              </a:ext>
            </a:extLst>
          </p:cNvPr>
          <p:cNvSpPr/>
          <p:nvPr/>
        </p:nvSpPr>
        <p:spPr>
          <a:xfrm>
            <a:off x="5925021" y="2935731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3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A88A0992-34C0-445E-8347-94D2ADB2CF4D}"/>
              </a:ext>
            </a:extLst>
          </p:cNvPr>
          <p:cNvSpPr/>
          <p:nvPr/>
        </p:nvSpPr>
        <p:spPr>
          <a:xfrm>
            <a:off x="5925021" y="5290893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2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Asynchronous Dataflow with Conveyor Queue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0"/>
            <a:ext cx="11686477" cy="886809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Each PE independently fetches data chunk from its own search window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Search window of adjacent PEs are overlapping with each other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469A213D-6B48-40DE-8549-0363E7080A8C}"/>
              </a:ext>
            </a:extLst>
          </p:cNvPr>
          <p:cNvSpPr/>
          <p:nvPr/>
        </p:nvSpPr>
        <p:spPr>
          <a:xfrm rot="16200000" flipV="1">
            <a:off x="3718069" y="2717440"/>
            <a:ext cx="2993916" cy="1235778"/>
          </a:xfrm>
          <a:prstGeom prst="parallelogram">
            <a:avLst>
              <a:gd name="adj" fmla="val 77924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08E725-5A3D-43ED-9B93-72FB560183A9}"/>
              </a:ext>
            </a:extLst>
          </p:cNvPr>
          <p:cNvSpPr/>
          <p:nvPr/>
        </p:nvSpPr>
        <p:spPr>
          <a:xfrm>
            <a:off x="3529242" y="2802706"/>
            <a:ext cx="1059205" cy="2029579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2" name="평행 사변형 11">
            <a:extLst>
              <a:ext uri="{FF2B5EF4-FFF2-40B4-BE49-F238E27FC236}">
                <a16:creationId xmlns:a16="http://schemas.microsoft.com/office/drawing/2014/main" id="{2CF2BB9A-8559-4B20-BCFB-4DCDDF6C18EB}"/>
              </a:ext>
            </a:extLst>
          </p:cNvPr>
          <p:cNvSpPr/>
          <p:nvPr/>
        </p:nvSpPr>
        <p:spPr>
          <a:xfrm rot="5400000">
            <a:off x="3754705" y="4142658"/>
            <a:ext cx="2909062" cy="1250366"/>
          </a:xfrm>
          <a:prstGeom prst="parallelogram">
            <a:avLst>
              <a:gd name="adj" fmla="val 70649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55BB6C5-37FD-4D2F-8E2D-63BBC84A6171}"/>
              </a:ext>
            </a:extLst>
          </p:cNvPr>
          <p:cNvSpPr/>
          <p:nvPr/>
        </p:nvSpPr>
        <p:spPr>
          <a:xfrm>
            <a:off x="3524851" y="3313307"/>
            <a:ext cx="1059205" cy="2029579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222D8A-6F68-4240-B30D-94D32236BD70}"/>
              </a:ext>
            </a:extLst>
          </p:cNvPr>
          <p:cNvSpPr txBox="1"/>
          <p:nvPr/>
        </p:nvSpPr>
        <p:spPr>
          <a:xfrm rot="16200000">
            <a:off x="2175678" y="3882402"/>
            <a:ext cx="2179146" cy="333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Conveyor</a:t>
            </a:r>
            <a:r>
              <a:rPr lang="ko-KR" altLang="en-US" b="1" dirty="0"/>
              <a:t> </a:t>
            </a:r>
            <a:r>
              <a:rPr lang="en-US" altLang="ko-KR" b="1" dirty="0"/>
              <a:t>Queue</a:t>
            </a:r>
            <a:endParaRPr lang="ko-KR" altLang="en-US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8D3CEC84-84B9-46D6-BCE6-C313A7CCDF1D}"/>
              </a:ext>
            </a:extLst>
          </p:cNvPr>
          <p:cNvSpPr/>
          <p:nvPr/>
        </p:nvSpPr>
        <p:spPr>
          <a:xfrm>
            <a:off x="3524849" y="1925049"/>
            <a:ext cx="1080014" cy="4279506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8F35558-53EB-4471-8304-F5C765B56DF3}"/>
              </a:ext>
            </a:extLst>
          </p:cNvPr>
          <p:cNvSpPr/>
          <p:nvPr/>
        </p:nvSpPr>
        <p:spPr>
          <a:xfrm>
            <a:off x="3627000" y="2886705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5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C584131-ED41-4CF1-AA15-3179095098D6}"/>
              </a:ext>
            </a:extLst>
          </p:cNvPr>
          <p:cNvSpPr/>
          <p:nvPr/>
        </p:nvSpPr>
        <p:spPr>
          <a:xfrm>
            <a:off x="3627000" y="2380958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6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C0BF44B-13B8-48E5-B31C-34062937DE5E}"/>
              </a:ext>
            </a:extLst>
          </p:cNvPr>
          <p:cNvSpPr/>
          <p:nvPr/>
        </p:nvSpPr>
        <p:spPr>
          <a:xfrm>
            <a:off x="3627000" y="3392451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4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B4FBF989-6C89-4D6F-84BC-41A1328F938A}"/>
              </a:ext>
            </a:extLst>
          </p:cNvPr>
          <p:cNvSpPr/>
          <p:nvPr/>
        </p:nvSpPr>
        <p:spPr>
          <a:xfrm>
            <a:off x="3624570" y="4407731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2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DE89F017-A85B-4E47-A99B-6EA7D2B8EFB6}"/>
              </a:ext>
            </a:extLst>
          </p:cNvPr>
          <p:cNvSpPr/>
          <p:nvPr/>
        </p:nvSpPr>
        <p:spPr>
          <a:xfrm>
            <a:off x="3624570" y="3901984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3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E7E31179-4AFC-4D12-B632-EA6082FFAA0F}"/>
              </a:ext>
            </a:extLst>
          </p:cNvPr>
          <p:cNvSpPr/>
          <p:nvPr/>
        </p:nvSpPr>
        <p:spPr>
          <a:xfrm>
            <a:off x="3624570" y="4913476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1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B060BA0-1358-4C3F-85EC-F145658D4151}"/>
              </a:ext>
            </a:extLst>
          </p:cNvPr>
          <p:cNvSpPr/>
          <p:nvPr/>
        </p:nvSpPr>
        <p:spPr>
          <a:xfrm>
            <a:off x="3479691" y="1832012"/>
            <a:ext cx="1170330" cy="3746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3966CAA-9A22-4617-B78B-D2239F5CAA1C}"/>
              </a:ext>
            </a:extLst>
          </p:cNvPr>
          <p:cNvSpPr/>
          <p:nvPr/>
        </p:nvSpPr>
        <p:spPr>
          <a:xfrm>
            <a:off x="3479691" y="5928150"/>
            <a:ext cx="1170330" cy="3432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D5BAB6EB-DE1A-42A3-91F7-11F44DAEDAD4}"/>
              </a:ext>
            </a:extLst>
          </p:cNvPr>
          <p:cNvCxnSpPr>
            <a:cxnSpLocks/>
          </p:cNvCxnSpPr>
          <p:nvPr/>
        </p:nvCxnSpPr>
        <p:spPr>
          <a:xfrm flipH="1">
            <a:off x="4064856" y="1846595"/>
            <a:ext cx="233" cy="417151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3416EECA-52F4-46CE-A894-525EA536B404}"/>
              </a:ext>
            </a:extLst>
          </p:cNvPr>
          <p:cNvCxnSpPr>
            <a:cxnSpLocks/>
          </p:cNvCxnSpPr>
          <p:nvPr/>
        </p:nvCxnSpPr>
        <p:spPr>
          <a:xfrm flipH="1">
            <a:off x="4064623" y="5880437"/>
            <a:ext cx="233" cy="417151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20154ABD-D2E9-4518-AEB0-BEAA33484BC7}"/>
              </a:ext>
            </a:extLst>
          </p:cNvPr>
          <p:cNvSpPr/>
          <p:nvPr/>
        </p:nvSpPr>
        <p:spPr>
          <a:xfrm>
            <a:off x="3624570" y="5416724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0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6838DEE8-C887-4D92-A599-FD1895FB3601}"/>
              </a:ext>
            </a:extLst>
          </p:cNvPr>
          <p:cNvSpPr/>
          <p:nvPr/>
        </p:nvSpPr>
        <p:spPr>
          <a:xfrm>
            <a:off x="5929877" y="1920452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5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67CF0F85-E9BF-4987-9A7E-C0CA4466EC63}"/>
              </a:ext>
            </a:extLst>
          </p:cNvPr>
          <p:cNvSpPr/>
          <p:nvPr/>
        </p:nvSpPr>
        <p:spPr>
          <a:xfrm>
            <a:off x="5925021" y="2429893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4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5B781906-C311-473D-98CA-A3DCC8EE930A}"/>
              </a:ext>
            </a:extLst>
          </p:cNvPr>
          <p:cNvSpPr/>
          <p:nvPr/>
        </p:nvSpPr>
        <p:spPr>
          <a:xfrm>
            <a:off x="5927448" y="3441478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/>
          </a:solidFill>
          <a:ln w="38100" cap="rnd">
            <a:solidFill>
              <a:schemeClr val="bg2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</a:rPr>
              <a:t>chunk 2</a:t>
            </a:r>
            <a:endParaRPr lang="ko-KR" alt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8238412C-38DC-4FFC-B946-F302DE520E62}"/>
              </a:ext>
            </a:extLst>
          </p:cNvPr>
          <p:cNvSpPr/>
          <p:nvPr/>
        </p:nvSpPr>
        <p:spPr>
          <a:xfrm>
            <a:off x="5927450" y="4275613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4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F025F312-4442-43B4-A529-38C7DEB82D39}"/>
              </a:ext>
            </a:extLst>
          </p:cNvPr>
          <p:cNvSpPr/>
          <p:nvPr/>
        </p:nvSpPr>
        <p:spPr>
          <a:xfrm>
            <a:off x="5925021" y="4785146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3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D69CBED6-29D9-41B3-86BA-EEB7CED835FB}"/>
              </a:ext>
            </a:extLst>
          </p:cNvPr>
          <p:cNvSpPr/>
          <p:nvPr/>
        </p:nvSpPr>
        <p:spPr>
          <a:xfrm>
            <a:off x="5925021" y="5796638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/>
          </a:solidFill>
          <a:ln w="38100" cap="rnd">
            <a:solidFill>
              <a:schemeClr val="bg2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</a:rPr>
              <a:t>chunk 1</a:t>
            </a:r>
            <a:endParaRPr lang="ko-KR" alt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4C768F-31FB-46D6-9B4E-AF45780B35B3}"/>
              </a:ext>
            </a:extLst>
          </p:cNvPr>
          <p:cNvSpPr txBox="1"/>
          <p:nvPr/>
        </p:nvSpPr>
        <p:spPr>
          <a:xfrm>
            <a:off x="4605971" y="3763633"/>
            <a:ext cx="755957" cy="472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shared</a:t>
            </a:r>
          </a:p>
          <a:p>
            <a:pPr algn="ctr"/>
            <a:r>
              <a:rPr lang="en-US" altLang="ko-KR" sz="1400" b="1" dirty="0"/>
              <a:t>region</a:t>
            </a:r>
            <a:endParaRPr lang="ko-KR" alt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455DD9-9477-4855-AD5A-BA15B0AA1B6D}"/>
              </a:ext>
            </a:extLst>
          </p:cNvPr>
          <p:cNvSpPr txBox="1"/>
          <p:nvPr/>
        </p:nvSpPr>
        <p:spPr>
          <a:xfrm rot="16200000">
            <a:off x="4895303" y="2710119"/>
            <a:ext cx="1558629" cy="2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search window</a:t>
            </a:r>
            <a:endParaRPr lang="ko-KR" altLang="en-US" sz="1400" dirty="0"/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DBCD8DE1-A045-49E1-9C33-EC59762E2B00}"/>
              </a:ext>
            </a:extLst>
          </p:cNvPr>
          <p:cNvCxnSpPr>
            <a:cxnSpLocks/>
          </p:cNvCxnSpPr>
          <p:nvPr/>
        </p:nvCxnSpPr>
        <p:spPr>
          <a:xfrm>
            <a:off x="5832751" y="1838366"/>
            <a:ext cx="0" cy="202958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85C671C-51B5-4BCB-8F71-9979895AB649}"/>
              </a:ext>
            </a:extLst>
          </p:cNvPr>
          <p:cNvSpPr txBox="1"/>
          <p:nvPr/>
        </p:nvSpPr>
        <p:spPr>
          <a:xfrm rot="16200000">
            <a:off x="4887013" y="5057768"/>
            <a:ext cx="1578121" cy="2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search window</a:t>
            </a:r>
            <a:endParaRPr lang="ko-KR" altLang="en-US" sz="1400" dirty="0"/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594EF092-3CCC-4B8D-81F4-CB35747DB2B2}"/>
              </a:ext>
            </a:extLst>
          </p:cNvPr>
          <p:cNvCxnSpPr>
            <a:cxnSpLocks/>
          </p:cNvCxnSpPr>
          <p:nvPr/>
        </p:nvCxnSpPr>
        <p:spPr>
          <a:xfrm>
            <a:off x="5834206" y="4192789"/>
            <a:ext cx="0" cy="2029579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B84A372-AB99-446A-A184-C1952684699E}"/>
              </a:ext>
            </a:extLst>
          </p:cNvPr>
          <p:cNvSpPr txBox="1"/>
          <p:nvPr/>
        </p:nvSpPr>
        <p:spPr>
          <a:xfrm>
            <a:off x="7919428" y="1821298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fast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11398B-58BE-49AF-849B-CBDCFD120BAC}"/>
              </a:ext>
            </a:extLst>
          </p:cNvPr>
          <p:cNvSpPr txBox="1"/>
          <p:nvPr/>
        </p:nvSpPr>
        <p:spPr>
          <a:xfrm>
            <a:off x="7885379" y="4151339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slow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4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046 L 0.15546 -0.0062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-34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417 L 0.1552 -0.0055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-6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5468 0.0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338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5" grpId="0" animBg="1"/>
      <p:bldP spid="43" grpId="0" animBg="1"/>
      <p:bldP spid="49" grpId="0" animBg="1"/>
      <p:bldP spid="14" grpId="0" animBg="1"/>
      <p:bldP spid="31" grpId="0" animBg="1"/>
      <p:bldP spid="54" grpId="0" animBg="1"/>
      <p:bldP spid="52" grpId="0" animBg="1"/>
      <p:bldP spid="52" grpId="1" animBg="1"/>
      <p:bldP spid="52" grpId="2" animBg="1"/>
      <p:bldP spid="33" grpId="0" animBg="1"/>
      <p:bldP spid="33" grpId="1" animBg="1"/>
      <p:bldP spid="9" grpId="0" animBg="1"/>
      <p:bldP spid="10" grpId="0" animBg="1"/>
      <p:bldP spid="12" grpId="0" animBg="1"/>
      <p:bldP spid="13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2" grpId="0" animBg="1"/>
      <p:bldP spid="34" grpId="0" animBg="1"/>
      <p:bldP spid="35" grpId="0" animBg="1"/>
      <p:bldP spid="38" grpId="0"/>
      <p:bldP spid="39" grpId="0"/>
      <p:bldP spid="41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A231C3FC-1051-4506-BFC6-7F6A0FF1765B}"/>
              </a:ext>
            </a:extLst>
          </p:cNvPr>
          <p:cNvSpPr/>
          <p:nvPr/>
        </p:nvSpPr>
        <p:spPr>
          <a:xfrm>
            <a:off x="5834655" y="4192789"/>
            <a:ext cx="1050975" cy="2029579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914B4F17-7554-4D86-A669-719A2B381631}"/>
              </a:ext>
            </a:extLst>
          </p:cNvPr>
          <p:cNvSpPr/>
          <p:nvPr/>
        </p:nvSpPr>
        <p:spPr>
          <a:xfrm>
            <a:off x="5923526" y="4785242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/>
          </a:solidFill>
          <a:ln w="38100" cap="rnd">
            <a:solidFill>
              <a:schemeClr val="bg2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</a:rPr>
              <a:t>chunk 3</a:t>
            </a:r>
            <a:endParaRPr lang="ko-KR" alt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8D417F6-00E1-4766-A3B5-211836631245}"/>
              </a:ext>
            </a:extLst>
          </p:cNvPr>
          <p:cNvSpPr/>
          <p:nvPr/>
        </p:nvSpPr>
        <p:spPr>
          <a:xfrm>
            <a:off x="5832754" y="1838368"/>
            <a:ext cx="1050975" cy="2029579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8B0E5BE5-8D06-4944-A4D9-AE0274B6FCA2}"/>
              </a:ext>
            </a:extLst>
          </p:cNvPr>
          <p:cNvSpPr/>
          <p:nvPr/>
        </p:nvSpPr>
        <p:spPr>
          <a:xfrm>
            <a:off x="7668031" y="4604900"/>
            <a:ext cx="1170796" cy="11707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PE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BBD2DD7-7567-4FC1-B647-ED73E9B7F822}"/>
              </a:ext>
            </a:extLst>
          </p:cNvPr>
          <p:cNvSpPr/>
          <p:nvPr/>
        </p:nvSpPr>
        <p:spPr>
          <a:xfrm>
            <a:off x="7668031" y="2263743"/>
            <a:ext cx="1170796" cy="11707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PE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B4CD26E4-1CD3-42EC-B0A0-2B7E198DC125}"/>
              </a:ext>
            </a:extLst>
          </p:cNvPr>
          <p:cNvSpPr/>
          <p:nvPr/>
        </p:nvSpPr>
        <p:spPr>
          <a:xfrm>
            <a:off x="5927448" y="2935732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/>
          </a:solidFill>
          <a:ln w="38100" cap="rnd">
            <a:solidFill>
              <a:schemeClr val="bg2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</a:rPr>
              <a:t>chunk 3</a:t>
            </a:r>
            <a:endParaRPr lang="ko-KR" alt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51B24687-B5F6-42C9-9F33-0F9144308D5B}"/>
              </a:ext>
            </a:extLst>
          </p:cNvPr>
          <p:cNvSpPr/>
          <p:nvPr/>
        </p:nvSpPr>
        <p:spPr>
          <a:xfrm>
            <a:off x="5927448" y="5290893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/>
          </a:solidFill>
          <a:ln w="38100" cap="rnd">
            <a:solidFill>
              <a:schemeClr val="bg2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</a:rPr>
              <a:t>chunk 2</a:t>
            </a:r>
            <a:endParaRPr lang="ko-KR" alt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Asynchronous Dataflow with Conveyor Queue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0"/>
            <a:ext cx="11686477" cy="886809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Each PE independently fetches data chunk from its own search window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Search window of adjacent PEs are overlapping with each other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469A213D-6B48-40DE-8549-0363E7080A8C}"/>
              </a:ext>
            </a:extLst>
          </p:cNvPr>
          <p:cNvSpPr/>
          <p:nvPr/>
        </p:nvSpPr>
        <p:spPr>
          <a:xfrm rot="16200000" flipV="1">
            <a:off x="3718069" y="2717440"/>
            <a:ext cx="2993916" cy="1235778"/>
          </a:xfrm>
          <a:prstGeom prst="parallelogram">
            <a:avLst>
              <a:gd name="adj" fmla="val 77924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08E725-5A3D-43ED-9B93-72FB560183A9}"/>
              </a:ext>
            </a:extLst>
          </p:cNvPr>
          <p:cNvSpPr/>
          <p:nvPr/>
        </p:nvSpPr>
        <p:spPr>
          <a:xfrm>
            <a:off x="3529242" y="2802706"/>
            <a:ext cx="1059205" cy="2029579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2" name="평행 사변형 11">
            <a:extLst>
              <a:ext uri="{FF2B5EF4-FFF2-40B4-BE49-F238E27FC236}">
                <a16:creationId xmlns:a16="http://schemas.microsoft.com/office/drawing/2014/main" id="{2CF2BB9A-8559-4B20-BCFB-4DCDDF6C18EB}"/>
              </a:ext>
            </a:extLst>
          </p:cNvPr>
          <p:cNvSpPr/>
          <p:nvPr/>
        </p:nvSpPr>
        <p:spPr>
          <a:xfrm rot="5400000">
            <a:off x="3754705" y="4142658"/>
            <a:ext cx="2909062" cy="1250366"/>
          </a:xfrm>
          <a:prstGeom prst="parallelogram">
            <a:avLst>
              <a:gd name="adj" fmla="val 70649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55BB6C5-37FD-4D2F-8E2D-63BBC84A6171}"/>
              </a:ext>
            </a:extLst>
          </p:cNvPr>
          <p:cNvSpPr/>
          <p:nvPr/>
        </p:nvSpPr>
        <p:spPr>
          <a:xfrm>
            <a:off x="3524851" y="3313307"/>
            <a:ext cx="1059205" cy="2029579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222D8A-6F68-4240-B30D-94D32236BD70}"/>
              </a:ext>
            </a:extLst>
          </p:cNvPr>
          <p:cNvSpPr txBox="1"/>
          <p:nvPr/>
        </p:nvSpPr>
        <p:spPr>
          <a:xfrm rot="16200000">
            <a:off x="2175678" y="3882402"/>
            <a:ext cx="2179146" cy="333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Conveyor</a:t>
            </a:r>
            <a:r>
              <a:rPr lang="ko-KR" altLang="en-US" b="1" dirty="0"/>
              <a:t> </a:t>
            </a:r>
            <a:r>
              <a:rPr lang="en-US" altLang="ko-KR" b="1" dirty="0"/>
              <a:t>Queue</a:t>
            </a:r>
            <a:endParaRPr lang="ko-KR" altLang="en-US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8D3CEC84-84B9-46D6-BCE6-C313A7CCDF1D}"/>
              </a:ext>
            </a:extLst>
          </p:cNvPr>
          <p:cNvSpPr/>
          <p:nvPr/>
        </p:nvSpPr>
        <p:spPr>
          <a:xfrm>
            <a:off x="3524849" y="1925049"/>
            <a:ext cx="1080014" cy="4279506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8F35558-53EB-4471-8304-F5C765B56DF3}"/>
              </a:ext>
            </a:extLst>
          </p:cNvPr>
          <p:cNvSpPr/>
          <p:nvPr/>
        </p:nvSpPr>
        <p:spPr>
          <a:xfrm>
            <a:off x="3627000" y="2886705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5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C584131-ED41-4CF1-AA15-3179095098D6}"/>
              </a:ext>
            </a:extLst>
          </p:cNvPr>
          <p:cNvSpPr/>
          <p:nvPr/>
        </p:nvSpPr>
        <p:spPr>
          <a:xfrm>
            <a:off x="3627000" y="2380958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6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C0BF44B-13B8-48E5-B31C-34062937DE5E}"/>
              </a:ext>
            </a:extLst>
          </p:cNvPr>
          <p:cNvSpPr/>
          <p:nvPr/>
        </p:nvSpPr>
        <p:spPr>
          <a:xfrm>
            <a:off x="3627000" y="3392451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4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B4FBF989-6C89-4D6F-84BC-41A1328F938A}"/>
              </a:ext>
            </a:extLst>
          </p:cNvPr>
          <p:cNvSpPr/>
          <p:nvPr/>
        </p:nvSpPr>
        <p:spPr>
          <a:xfrm>
            <a:off x="3624570" y="4407731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2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DE89F017-A85B-4E47-A99B-6EA7D2B8EFB6}"/>
              </a:ext>
            </a:extLst>
          </p:cNvPr>
          <p:cNvSpPr/>
          <p:nvPr/>
        </p:nvSpPr>
        <p:spPr>
          <a:xfrm>
            <a:off x="3624570" y="3901984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3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E7E31179-4AFC-4D12-B632-EA6082FFAA0F}"/>
              </a:ext>
            </a:extLst>
          </p:cNvPr>
          <p:cNvSpPr/>
          <p:nvPr/>
        </p:nvSpPr>
        <p:spPr>
          <a:xfrm>
            <a:off x="3624570" y="4913476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1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B060BA0-1358-4C3F-85EC-F145658D4151}"/>
              </a:ext>
            </a:extLst>
          </p:cNvPr>
          <p:cNvSpPr/>
          <p:nvPr/>
        </p:nvSpPr>
        <p:spPr>
          <a:xfrm>
            <a:off x="3479691" y="1832012"/>
            <a:ext cx="1170330" cy="3746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3966CAA-9A22-4617-B78B-D2239F5CAA1C}"/>
              </a:ext>
            </a:extLst>
          </p:cNvPr>
          <p:cNvSpPr/>
          <p:nvPr/>
        </p:nvSpPr>
        <p:spPr>
          <a:xfrm>
            <a:off x="3479691" y="5928150"/>
            <a:ext cx="1170330" cy="3432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D5BAB6EB-DE1A-42A3-91F7-11F44DAEDAD4}"/>
              </a:ext>
            </a:extLst>
          </p:cNvPr>
          <p:cNvCxnSpPr>
            <a:cxnSpLocks/>
          </p:cNvCxnSpPr>
          <p:nvPr/>
        </p:nvCxnSpPr>
        <p:spPr>
          <a:xfrm flipH="1">
            <a:off x="4064856" y="1846595"/>
            <a:ext cx="233" cy="417151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3416EECA-52F4-46CE-A894-525EA536B404}"/>
              </a:ext>
            </a:extLst>
          </p:cNvPr>
          <p:cNvCxnSpPr>
            <a:cxnSpLocks/>
          </p:cNvCxnSpPr>
          <p:nvPr/>
        </p:nvCxnSpPr>
        <p:spPr>
          <a:xfrm flipH="1">
            <a:off x="4064623" y="5880437"/>
            <a:ext cx="233" cy="417151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20154ABD-D2E9-4518-AEB0-BEAA33484BC7}"/>
              </a:ext>
            </a:extLst>
          </p:cNvPr>
          <p:cNvSpPr/>
          <p:nvPr/>
        </p:nvSpPr>
        <p:spPr>
          <a:xfrm>
            <a:off x="3624570" y="5416724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0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6838DEE8-C887-4D92-A599-FD1895FB3601}"/>
              </a:ext>
            </a:extLst>
          </p:cNvPr>
          <p:cNvSpPr/>
          <p:nvPr/>
        </p:nvSpPr>
        <p:spPr>
          <a:xfrm>
            <a:off x="5929877" y="1920452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5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67CF0F85-E9BF-4987-9A7E-C0CA4466EC63}"/>
              </a:ext>
            </a:extLst>
          </p:cNvPr>
          <p:cNvSpPr/>
          <p:nvPr/>
        </p:nvSpPr>
        <p:spPr>
          <a:xfrm>
            <a:off x="5927448" y="2430777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4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5B781906-C311-473D-98CA-A3DCC8EE930A}"/>
              </a:ext>
            </a:extLst>
          </p:cNvPr>
          <p:cNvSpPr/>
          <p:nvPr/>
        </p:nvSpPr>
        <p:spPr>
          <a:xfrm>
            <a:off x="5927448" y="3441478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/>
          </a:solidFill>
          <a:ln w="38100" cap="rnd">
            <a:solidFill>
              <a:schemeClr val="bg2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</a:rPr>
              <a:t>chunk 2</a:t>
            </a:r>
            <a:endParaRPr lang="ko-KR" alt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8238412C-38DC-4FFC-B946-F302DE520E62}"/>
              </a:ext>
            </a:extLst>
          </p:cNvPr>
          <p:cNvSpPr/>
          <p:nvPr/>
        </p:nvSpPr>
        <p:spPr>
          <a:xfrm>
            <a:off x="5927450" y="4275613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4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F025F312-4442-43B4-A529-38C7DEB82D39}"/>
              </a:ext>
            </a:extLst>
          </p:cNvPr>
          <p:cNvSpPr/>
          <p:nvPr/>
        </p:nvSpPr>
        <p:spPr>
          <a:xfrm>
            <a:off x="5923977" y="4785241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3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D69CBED6-29D9-41B3-86BA-EEB7CED835FB}"/>
              </a:ext>
            </a:extLst>
          </p:cNvPr>
          <p:cNvSpPr/>
          <p:nvPr/>
        </p:nvSpPr>
        <p:spPr>
          <a:xfrm>
            <a:off x="5925021" y="5796638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/>
          </a:solidFill>
          <a:ln w="38100" cap="rnd">
            <a:solidFill>
              <a:schemeClr val="bg2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</a:rPr>
              <a:t>chunk 1</a:t>
            </a:r>
            <a:endParaRPr lang="ko-KR" alt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4C768F-31FB-46D6-9B4E-AF45780B35B3}"/>
              </a:ext>
            </a:extLst>
          </p:cNvPr>
          <p:cNvSpPr txBox="1"/>
          <p:nvPr/>
        </p:nvSpPr>
        <p:spPr>
          <a:xfrm>
            <a:off x="4605971" y="3763633"/>
            <a:ext cx="755957" cy="472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shared</a:t>
            </a:r>
          </a:p>
          <a:p>
            <a:pPr algn="ctr"/>
            <a:r>
              <a:rPr lang="en-US" altLang="ko-KR" sz="1400" b="1" dirty="0"/>
              <a:t>region</a:t>
            </a:r>
            <a:endParaRPr lang="ko-KR" alt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455DD9-9477-4855-AD5A-BA15B0AA1B6D}"/>
              </a:ext>
            </a:extLst>
          </p:cNvPr>
          <p:cNvSpPr txBox="1"/>
          <p:nvPr/>
        </p:nvSpPr>
        <p:spPr>
          <a:xfrm rot="16200000">
            <a:off x="4895303" y="2710119"/>
            <a:ext cx="1558629" cy="2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search window</a:t>
            </a:r>
            <a:endParaRPr lang="ko-KR" altLang="en-US" sz="1400" dirty="0"/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DBCD8DE1-A045-49E1-9C33-EC59762E2B00}"/>
              </a:ext>
            </a:extLst>
          </p:cNvPr>
          <p:cNvCxnSpPr>
            <a:cxnSpLocks/>
          </p:cNvCxnSpPr>
          <p:nvPr/>
        </p:nvCxnSpPr>
        <p:spPr>
          <a:xfrm>
            <a:off x="5832751" y="1838366"/>
            <a:ext cx="0" cy="202958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85C671C-51B5-4BCB-8F71-9979895AB649}"/>
              </a:ext>
            </a:extLst>
          </p:cNvPr>
          <p:cNvSpPr txBox="1"/>
          <p:nvPr/>
        </p:nvSpPr>
        <p:spPr>
          <a:xfrm rot="16200000">
            <a:off x="4887013" y="5057768"/>
            <a:ext cx="1578121" cy="2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search window</a:t>
            </a:r>
            <a:endParaRPr lang="ko-KR" altLang="en-US" sz="1400" dirty="0"/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594EF092-3CCC-4B8D-81F4-CB35747DB2B2}"/>
              </a:ext>
            </a:extLst>
          </p:cNvPr>
          <p:cNvCxnSpPr>
            <a:cxnSpLocks/>
          </p:cNvCxnSpPr>
          <p:nvPr/>
        </p:nvCxnSpPr>
        <p:spPr>
          <a:xfrm>
            <a:off x="5834206" y="4192789"/>
            <a:ext cx="0" cy="2029579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B84A372-AB99-446A-A184-C1952684699E}"/>
              </a:ext>
            </a:extLst>
          </p:cNvPr>
          <p:cNvSpPr txBox="1"/>
          <p:nvPr/>
        </p:nvSpPr>
        <p:spPr>
          <a:xfrm>
            <a:off x="7869736" y="1821298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slow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11398B-58BE-49AF-849B-CBDCFD120BAC}"/>
              </a:ext>
            </a:extLst>
          </p:cNvPr>
          <p:cNvSpPr txBox="1"/>
          <p:nvPr/>
        </p:nvSpPr>
        <p:spPr>
          <a:xfrm>
            <a:off x="7935071" y="4151339"/>
            <a:ext cx="636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fast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4B870F5B-39F6-423F-B276-AAD49C42F687}"/>
              </a:ext>
            </a:extLst>
          </p:cNvPr>
          <p:cNvSpPr/>
          <p:nvPr/>
        </p:nvSpPr>
        <p:spPr>
          <a:xfrm>
            <a:off x="5927448" y="2932794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3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1BCD8464-C876-45DD-A5E4-28ED4D4E0B31}"/>
              </a:ext>
            </a:extLst>
          </p:cNvPr>
          <p:cNvSpPr/>
          <p:nvPr/>
        </p:nvSpPr>
        <p:spPr>
          <a:xfrm>
            <a:off x="5927448" y="5292562"/>
            <a:ext cx="880580" cy="343293"/>
          </a:xfrm>
          <a:prstGeom prst="roundRect">
            <a:avLst>
              <a:gd name="adj" fmla="val 3003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chunk 2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4D0BAB9A-E5C8-4581-A38F-9D3D91325C18}"/>
              </a:ext>
            </a:extLst>
          </p:cNvPr>
          <p:cNvSpPr/>
          <p:nvPr/>
        </p:nvSpPr>
        <p:spPr>
          <a:xfrm>
            <a:off x="2557148" y="1601231"/>
            <a:ext cx="7266790" cy="480894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Conveyor Queue provides asynchronous dataflow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46 L 0.15546 -0.0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-3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23 L 0.15481 7.40741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15533 0.0724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36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1" grpId="0" animBg="1"/>
      <p:bldP spid="54" grpId="0" animBg="1"/>
      <p:bldP spid="34" grpId="0" animBg="1"/>
      <p:bldP spid="44" grpId="0"/>
      <p:bldP spid="45" grpId="0"/>
      <p:bldP spid="47" grpId="1" animBg="1"/>
      <p:bldP spid="48" grpId="1" animBg="1"/>
      <p:bldP spid="48" grpId="2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Conveyor-SA Architecture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0"/>
            <a:ext cx="11686477" cy="1683978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2D pipeline is replaced with a mesh composed of Conveyor Queues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SPU (Synchronous Processing Unit): Cluster of PEs sharing the same data chunks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Weight and activation data are propagated through the Conveyor Queue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SPU dynamically selects data chunk from its own search window</a:t>
            </a:r>
          </a:p>
          <a:p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32980B29-8278-40F4-8888-CF9C76AE8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0081" y="2336612"/>
            <a:ext cx="4106808" cy="4080844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61D694CC-217F-479D-99E1-258865A24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5639" y="2476719"/>
            <a:ext cx="3560228" cy="3978812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386E41C6-70DA-4CA4-9339-2BAA27D58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6292" y="2476719"/>
            <a:ext cx="3564728" cy="3978812"/>
          </a:xfrm>
          <a:prstGeom prst="rect">
            <a:avLst/>
          </a:prstGeom>
        </p:spPr>
      </p:pic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D2F842F3-04C9-4505-9C49-ACF99EDAB609}"/>
              </a:ext>
            </a:extLst>
          </p:cNvPr>
          <p:cNvSpPr/>
          <p:nvPr/>
        </p:nvSpPr>
        <p:spPr>
          <a:xfrm>
            <a:off x="5908429" y="4236715"/>
            <a:ext cx="618978" cy="37982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5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425 -0.00162 " pathEditMode="relative" rAng="0" ptsTypes="AA">
                                      <p:cBhvr>
                                        <p:cTn id="3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CCD58B82-1605-4D96-9589-DE8F201F9BAF}"/>
              </a:ext>
            </a:extLst>
          </p:cNvPr>
          <p:cNvGrpSpPr/>
          <p:nvPr/>
        </p:nvGrpSpPr>
        <p:grpSpPr>
          <a:xfrm>
            <a:off x="1732992" y="2423444"/>
            <a:ext cx="3206251" cy="3736713"/>
            <a:chOff x="1732992" y="2423444"/>
            <a:chExt cx="3206251" cy="3736713"/>
          </a:xfrm>
        </p:grpSpPr>
        <p:sp>
          <p:nvSpPr>
            <p:cNvPr id="76" name="이등변 삼각형 75">
              <a:extLst>
                <a:ext uri="{FF2B5EF4-FFF2-40B4-BE49-F238E27FC236}">
                  <a16:creationId xmlns:a16="http://schemas.microsoft.com/office/drawing/2014/main" id="{489C872F-171E-4DFE-8517-0CB6B722A7B3}"/>
                </a:ext>
              </a:extLst>
            </p:cNvPr>
            <p:cNvSpPr/>
            <p:nvPr/>
          </p:nvSpPr>
          <p:spPr>
            <a:xfrm flipV="1">
              <a:off x="2227362" y="4035949"/>
              <a:ext cx="2229218" cy="757487"/>
            </a:xfrm>
            <a:prstGeom prst="triangle">
              <a:avLst>
                <a:gd name="adj" fmla="val 50360"/>
              </a:avLst>
            </a:prstGeom>
            <a:noFill/>
            <a:ln w="254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97795AD3-BD8E-42FB-A41A-88884C3FEA6A}"/>
                </a:ext>
              </a:extLst>
            </p:cNvPr>
            <p:cNvSpPr/>
            <p:nvPr/>
          </p:nvSpPr>
          <p:spPr>
            <a:xfrm rot="5400000">
              <a:off x="2611970" y="1813289"/>
              <a:ext cx="1448296" cy="32062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id="{C22D7320-24AC-4AA7-9458-08980D742163}"/>
                </a:ext>
              </a:extLst>
            </p:cNvPr>
            <p:cNvSpPr/>
            <p:nvPr/>
          </p:nvSpPr>
          <p:spPr>
            <a:xfrm>
              <a:off x="4322972" y="2831033"/>
              <a:ext cx="379473" cy="116650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chunk group 0</a:t>
              </a: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BE1D094F-C8E0-4F87-A88F-5B5F119FEF94}"/>
                </a:ext>
              </a:extLst>
            </p:cNvPr>
            <p:cNvSpPr/>
            <p:nvPr/>
          </p:nvSpPr>
          <p:spPr>
            <a:xfrm>
              <a:off x="2357341" y="5878602"/>
              <a:ext cx="1957590" cy="28155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Conveyor Controller</a:t>
              </a:r>
              <a:endParaRPr lang="ko-KR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80" name="직선 화살표 연결선 79">
              <a:extLst>
                <a:ext uri="{FF2B5EF4-FFF2-40B4-BE49-F238E27FC236}">
                  <a16:creationId xmlns:a16="http://schemas.microsoft.com/office/drawing/2014/main" id="{41EB02AC-8494-4D83-BFCF-0337FAB56EF5}"/>
                </a:ext>
              </a:extLst>
            </p:cNvPr>
            <p:cNvCxnSpPr>
              <a:cxnSpLocks/>
            </p:cNvCxnSpPr>
            <p:nvPr/>
          </p:nvCxnSpPr>
          <p:spPr>
            <a:xfrm>
              <a:off x="3257735" y="5200353"/>
              <a:ext cx="0" cy="670419"/>
            </a:xfrm>
            <a:prstGeom prst="straightConnector1">
              <a:avLst/>
            </a:prstGeom>
            <a:ln w="254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화살표 연결선 80">
              <a:extLst>
                <a:ext uri="{FF2B5EF4-FFF2-40B4-BE49-F238E27FC236}">
                  <a16:creationId xmlns:a16="http://schemas.microsoft.com/office/drawing/2014/main" id="{991DD63A-54DF-46E1-B5FA-5F5DFFA53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4767" y="5198087"/>
              <a:ext cx="0" cy="672685"/>
            </a:xfrm>
            <a:prstGeom prst="straightConnector1">
              <a:avLst/>
            </a:prstGeom>
            <a:ln w="254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4C708D1-B179-46C4-A9D4-E102154B37BF}"/>
                </a:ext>
              </a:extLst>
            </p:cNvPr>
            <p:cNvSpPr txBox="1"/>
            <p:nvPr/>
          </p:nvSpPr>
          <p:spPr>
            <a:xfrm rot="16200000">
              <a:off x="2842858" y="5460246"/>
              <a:ext cx="566478" cy="1365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2">
                      <a:lumMod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request</a:t>
              </a:r>
              <a:endParaRPr lang="ko-KR" altLang="en-US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439AA85-8448-4E6C-90C5-B5DCC4C34B01}"/>
                </a:ext>
              </a:extLst>
            </p:cNvPr>
            <p:cNvSpPr txBox="1"/>
            <p:nvPr/>
          </p:nvSpPr>
          <p:spPr>
            <a:xfrm rot="16200000">
              <a:off x="3181810" y="5449108"/>
              <a:ext cx="63596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2">
                      <a:lumMod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response</a:t>
              </a:r>
              <a:endParaRPr lang="ko-KR" altLang="en-US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4" name="사각형: 둥근 모서리 83">
              <a:extLst>
                <a:ext uri="{FF2B5EF4-FFF2-40B4-BE49-F238E27FC236}">
                  <a16:creationId xmlns:a16="http://schemas.microsoft.com/office/drawing/2014/main" id="{C6F92DE7-EB8F-4027-9AB7-C724FFAD0245}"/>
                </a:ext>
              </a:extLst>
            </p:cNvPr>
            <p:cNvSpPr/>
            <p:nvPr/>
          </p:nvSpPr>
          <p:spPr>
            <a:xfrm>
              <a:off x="1969870" y="2832164"/>
              <a:ext cx="379473" cy="116650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chunk group 5</a:t>
              </a:r>
            </a:p>
          </p:txBody>
        </p:sp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id="{AEB92405-0EFD-4A63-A1A8-330991146D46}"/>
                </a:ext>
              </a:extLst>
            </p:cNvPr>
            <p:cNvSpPr/>
            <p:nvPr/>
          </p:nvSpPr>
          <p:spPr>
            <a:xfrm>
              <a:off x="2442242" y="2832164"/>
              <a:ext cx="379473" cy="116650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chunk group 4</a:t>
              </a:r>
            </a:p>
          </p:txBody>
        </p:sp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id="{8FA2A199-EC7E-4A5D-B277-A30B39D7B504}"/>
                </a:ext>
              </a:extLst>
            </p:cNvPr>
            <p:cNvSpPr/>
            <p:nvPr/>
          </p:nvSpPr>
          <p:spPr>
            <a:xfrm>
              <a:off x="2913540" y="2832164"/>
              <a:ext cx="379473" cy="116650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chunk group 3</a:t>
              </a:r>
            </a:p>
          </p:txBody>
        </p:sp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id="{925686FD-BBA6-45FF-A3AF-6C3B53B61994}"/>
                </a:ext>
              </a:extLst>
            </p:cNvPr>
            <p:cNvSpPr/>
            <p:nvPr/>
          </p:nvSpPr>
          <p:spPr>
            <a:xfrm>
              <a:off x="3382837" y="2832162"/>
              <a:ext cx="379473" cy="116650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chunk group 2</a:t>
              </a:r>
            </a:p>
          </p:txBody>
        </p:sp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1B7EE589-778C-4F66-883B-1943EFD73CFB}"/>
                </a:ext>
              </a:extLst>
            </p:cNvPr>
            <p:cNvSpPr/>
            <p:nvPr/>
          </p:nvSpPr>
          <p:spPr>
            <a:xfrm>
              <a:off x="3852880" y="2828519"/>
              <a:ext cx="379473" cy="116650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chunk group 1</a:t>
              </a:r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B2A481DE-4AA5-4C14-81D5-208BBEF5C81A}"/>
                </a:ext>
              </a:extLst>
            </p:cNvPr>
            <p:cNvSpPr/>
            <p:nvPr/>
          </p:nvSpPr>
          <p:spPr>
            <a:xfrm>
              <a:off x="3048655" y="4655266"/>
              <a:ext cx="574963" cy="53819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SPU</a:t>
              </a:r>
              <a:endParaRPr lang="ko-KR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352ED1E-D3E2-4FB9-B373-85097717CC90}"/>
                </a:ext>
              </a:extLst>
            </p:cNvPr>
            <p:cNvSpPr txBox="1"/>
            <p:nvPr/>
          </p:nvSpPr>
          <p:spPr>
            <a:xfrm>
              <a:off x="2513093" y="2423444"/>
              <a:ext cx="164485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>
                      <a:lumMod val="50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Conveyor Queue</a:t>
              </a:r>
              <a:endParaRPr lang="ko-KR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Conveyor-SA Architecture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0"/>
            <a:ext cx="11686477" cy="1558369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Read pointer (red arrow) is directed towards the data chunk currently being used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Read pointer indicates whether for the SPU to request a new data chunk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Conveyor Controller propagates data chunks only if all the SPU requests new chunk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Conveyor Controller send response to guarantee the read pointer is directed to the same data chunk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6C3A8035-2310-4F9C-B79F-5638F3F2C1DE}"/>
              </a:ext>
            </a:extLst>
          </p:cNvPr>
          <p:cNvSpPr/>
          <p:nvPr/>
        </p:nvSpPr>
        <p:spPr>
          <a:xfrm flipV="1">
            <a:off x="8023065" y="3994527"/>
            <a:ext cx="2177742" cy="756396"/>
          </a:xfrm>
          <a:prstGeom prst="triangle">
            <a:avLst>
              <a:gd name="adj" fmla="val 100000"/>
            </a:avLst>
          </a:prstGeom>
          <a:noFill/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9BA19C67-9019-429D-BFB2-0142E0A731BC}"/>
              </a:ext>
            </a:extLst>
          </p:cNvPr>
          <p:cNvSpPr/>
          <p:nvPr/>
        </p:nvSpPr>
        <p:spPr>
          <a:xfrm flipV="1">
            <a:off x="7726282" y="3994527"/>
            <a:ext cx="2116483" cy="756396"/>
          </a:xfrm>
          <a:prstGeom prst="triangle">
            <a:avLst>
              <a:gd name="adj" fmla="val 67451"/>
            </a:avLst>
          </a:prstGeom>
          <a:noFill/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ED92B2EB-4144-4633-A9D7-4564C529F307}"/>
              </a:ext>
            </a:extLst>
          </p:cNvPr>
          <p:cNvSpPr/>
          <p:nvPr/>
        </p:nvSpPr>
        <p:spPr>
          <a:xfrm flipV="1">
            <a:off x="7437245" y="3994530"/>
            <a:ext cx="2108071" cy="756396"/>
          </a:xfrm>
          <a:prstGeom prst="triangle">
            <a:avLst>
              <a:gd name="adj" fmla="val 34205"/>
            </a:avLst>
          </a:prstGeom>
          <a:noFill/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id="{2F35F78E-B21D-45F6-B2E1-BA6FFEFC26A1}"/>
              </a:ext>
            </a:extLst>
          </p:cNvPr>
          <p:cNvSpPr/>
          <p:nvPr/>
        </p:nvSpPr>
        <p:spPr>
          <a:xfrm flipV="1">
            <a:off x="7118964" y="3994533"/>
            <a:ext cx="2128903" cy="756396"/>
          </a:xfrm>
          <a:prstGeom prst="triangle">
            <a:avLst>
              <a:gd name="adj" fmla="val 0"/>
            </a:avLst>
          </a:prstGeom>
          <a:noFill/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F076DB6-85D9-46B5-AB7A-4967FAF0B41E}"/>
              </a:ext>
            </a:extLst>
          </p:cNvPr>
          <p:cNvSpPr/>
          <p:nvPr/>
        </p:nvSpPr>
        <p:spPr>
          <a:xfrm rot="5400000">
            <a:off x="7916921" y="1212525"/>
            <a:ext cx="1446210" cy="44056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72DC993-EA4B-4C0A-88F3-4DB25EC99721}"/>
              </a:ext>
            </a:extLst>
          </p:cNvPr>
          <p:cNvSpPr/>
          <p:nvPr/>
        </p:nvSpPr>
        <p:spPr>
          <a:xfrm rot="5400000">
            <a:off x="10090801" y="3347372"/>
            <a:ext cx="1569829" cy="10430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0E6F209-441D-4F99-A1DB-7A3823F18085}"/>
              </a:ext>
            </a:extLst>
          </p:cNvPr>
          <p:cNvSpPr/>
          <p:nvPr/>
        </p:nvSpPr>
        <p:spPr>
          <a:xfrm rot="5400000">
            <a:off x="5654711" y="3353730"/>
            <a:ext cx="1569835" cy="8655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2C2023-C333-4E7C-8FB1-A8B09BDDADE8}"/>
              </a:ext>
            </a:extLst>
          </p:cNvPr>
          <p:cNvSpPr txBox="1"/>
          <p:nvPr/>
        </p:nvSpPr>
        <p:spPr>
          <a:xfrm>
            <a:off x="7422532" y="2418447"/>
            <a:ext cx="24202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Conveyor Queue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039E54A-5736-47BF-A103-8A2959E2EF3F}"/>
              </a:ext>
            </a:extLst>
          </p:cNvPr>
          <p:cNvSpPr/>
          <p:nvPr/>
        </p:nvSpPr>
        <p:spPr>
          <a:xfrm>
            <a:off x="7913287" y="4652437"/>
            <a:ext cx="545887" cy="5374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SPU1</a:t>
            </a:r>
            <a:endParaRPr lang="ko-KR" altLang="en-US" sz="12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EF31D3F-91DF-4CB3-AD69-1B1EC0A83F61}"/>
              </a:ext>
            </a:extLst>
          </p:cNvPr>
          <p:cNvSpPr/>
          <p:nvPr/>
        </p:nvSpPr>
        <p:spPr>
          <a:xfrm>
            <a:off x="8854970" y="4652437"/>
            <a:ext cx="545887" cy="5374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SPU2</a:t>
            </a:r>
            <a:endParaRPr lang="ko-KR" altLang="en-US" sz="12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2E455B2-C6B7-4A19-A65E-4AE6957AE214}"/>
              </a:ext>
            </a:extLst>
          </p:cNvPr>
          <p:cNvSpPr/>
          <p:nvPr/>
        </p:nvSpPr>
        <p:spPr>
          <a:xfrm>
            <a:off x="9784852" y="4652438"/>
            <a:ext cx="545887" cy="5374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SPU3</a:t>
            </a:r>
            <a:endParaRPr lang="ko-KR" altLang="en-US" sz="12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4ACF3B6-9D55-4375-9A34-CDF2A309F28C}"/>
              </a:ext>
            </a:extLst>
          </p:cNvPr>
          <p:cNvSpPr/>
          <p:nvPr/>
        </p:nvSpPr>
        <p:spPr>
          <a:xfrm>
            <a:off x="10257766" y="2830832"/>
            <a:ext cx="360283" cy="11648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Times New Roman" panose="02020603050405020304" pitchFamily="18" charset="0"/>
              </a:rPr>
              <a:t>chunk group 0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AD695ECE-49D5-4E83-8D42-E369B7A0EB98}"/>
              </a:ext>
            </a:extLst>
          </p:cNvPr>
          <p:cNvSpPr/>
          <p:nvPr/>
        </p:nvSpPr>
        <p:spPr>
          <a:xfrm>
            <a:off x="6679266" y="2830780"/>
            <a:ext cx="360283" cy="11618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Times New Roman" panose="02020603050405020304" pitchFamily="18" charset="0"/>
              </a:rPr>
              <a:t>chunk group 8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85B8550-AF10-468F-A0C5-D2A1A65F07AF}"/>
              </a:ext>
            </a:extLst>
          </p:cNvPr>
          <p:cNvSpPr/>
          <p:nvPr/>
        </p:nvSpPr>
        <p:spPr>
          <a:xfrm>
            <a:off x="6996307" y="5874011"/>
            <a:ext cx="3334432" cy="28114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Conveyor Controller</a:t>
            </a:r>
            <a:endParaRPr lang="ko-KR" altLang="en-US" sz="12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2E966B3-14BD-4DBB-8226-B7BD6698BF4E}"/>
              </a:ext>
            </a:extLst>
          </p:cNvPr>
          <p:cNvSpPr/>
          <p:nvPr/>
        </p:nvSpPr>
        <p:spPr>
          <a:xfrm>
            <a:off x="6524855" y="3952899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AFCEE614-86AC-4D06-94D5-2C4BB5B0FCB7}"/>
              </a:ext>
            </a:extLst>
          </p:cNvPr>
          <p:cNvCxnSpPr>
            <a:cxnSpLocks/>
            <a:stCxn id="28" idx="1"/>
            <a:endCxn id="22" idx="2"/>
          </p:cNvCxnSpPr>
          <p:nvPr/>
        </p:nvCxnSpPr>
        <p:spPr>
          <a:xfrm rot="10800000">
            <a:off x="6553345" y="4150724"/>
            <a:ext cx="439518" cy="1908404"/>
          </a:xfrm>
          <a:prstGeom prst="bentConnector2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BAE8179-6C1B-49DE-8EBC-236C864D8A33}"/>
              </a:ext>
            </a:extLst>
          </p:cNvPr>
          <p:cNvSpPr txBox="1"/>
          <p:nvPr/>
        </p:nvSpPr>
        <p:spPr>
          <a:xfrm rot="16200000">
            <a:off x="5917015" y="5015764"/>
            <a:ext cx="983417" cy="129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rPr>
              <a:t>shift trigger</a:t>
            </a:r>
            <a:endParaRPr lang="ko-KR" altLang="en-US" sz="1050" b="1" dirty="0">
              <a:solidFill>
                <a:schemeClr val="bg2">
                  <a:lumMod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F315D35-7C01-4BC9-B0DE-713452C75AEB}"/>
              </a:ext>
            </a:extLst>
          </p:cNvPr>
          <p:cNvSpPr/>
          <p:nvPr/>
        </p:nvSpPr>
        <p:spPr>
          <a:xfrm>
            <a:off x="6993680" y="4652439"/>
            <a:ext cx="545887" cy="5374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SPU0</a:t>
            </a:r>
            <a:endParaRPr lang="ko-KR" altLang="en-US" sz="12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F2100C5A-664B-451D-B3C1-A7F8388BEF2D}"/>
              </a:ext>
            </a:extLst>
          </p:cNvPr>
          <p:cNvCxnSpPr>
            <a:cxnSpLocks/>
          </p:cNvCxnSpPr>
          <p:nvPr/>
        </p:nvCxnSpPr>
        <p:spPr>
          <a:xfrm rot="16200000">
            <a:off x="10841310" y="3296000"/>
            <a:ext cx="0" cy="301763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78FA87BD-7C43-49FD-A7F7-5489153C156D}"/>
              </a:ext>
            </a:extLst>
          </p:cNvPr>
          <p:cNvCxnSpPr>
            <a:cxnSpLocks/>
          </p:cNvCxnSpPr>
          <p:nvPr/>
        </p:nvCxnSpPr>
        <p:spPr>
          <a:xfrm rot="16200000">
            <a:off x="6495910" y="3260470"/>
            <a:ext cx="0" cy="301763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16D3C8D-4C35-4BB5-9ABE-875189716497}"/>
              </a:ext>
            </a:extLst>
          </p:cNvPr>
          <p:cNvSpPr/>
          <p:nvPr/>
        </p:nvSpPr>
        <p:spPr>
          <a:xfrm>
            <a:off x="6992862" y="6025565"/>
            <a:ext cx="163502" cy="671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B7CB77E-1334-4EB1-B101-0A1B0149A288}"/>
              </a:ext>
            </a:extLst>
          </p:cNvPr>
          <p:cNvSpPr/>
          <p:nvPr/>
        </p:nvSpPr>
        <p:spPr>
          <a:xfrm>
            <a:off x="6988994" y="5928009"/>
            <a:ext cx="163502" cy="671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400B9E5-7F2F-483B-9F6E-6A4B5B7ACCD0}"/>
              </a:ext>
            </a:extLst>
          </p:cNvPr>
          <p:cNvSpPr/>
          <p:nvPr/>
        </p:nvSpPr>
        <p:spPr>
          <a:xfrm>
            <a:off x="6617061" y="3952899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11F71259-A4C9-4E76-8FA4-454C21D49DD4}"/>
              </a:ext>
            </a:extLst>
          </p:cNvPr>
          <p:cNvCxnSpPr>
            <a:cxnSpLocks/>
            <a:stCxn id="30" idx="2"/>
            <a:endCxn id="29" idx="1"/>
          </p:cNvCxnSpPr>
          <p:nvPr/>
        </p:nvCxnSpPr>
        <p:spPr>
          <a:xfrm rot="16200000" flipH="1">
            <a:off x="5911848" y="4884425"/>
            <a:ext cx="1810847" cy="343443"/>
          </a:xfrm>
          <a:prstGeom prst="bentConnector2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6056614-F716-4007-9ED3-3D8E049E7420}"/>
              </a:ext>
            </a:extLst>
          </p:cNvPr>
          <p:cNvSpPr txBox="1"/>
          <p:nvPr/>
        </p:nvSpPr>
        <p:spPr>
          <a:xfrm rot="16200000">
            <a:off x="6263679" y="5020688"/>
            <a:ext cx="983417" cy="129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rPr>
              <a:t>shift response</a:t>
            </a:r>
            <a:endParaRPr lang="ko-KR" altLang="en-US" sz="1050" b="1" dirty="0">
              <a:solidFill>
                <a:schemeClr val="bg2">
                  <a:lumMod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E4D5DCB-75DE-4D78-8FAF-D88B3F592E15}"/>
              </a:ext>
            </a:extLst>
          </p:cNvPr>
          <p:cNvSpPr/>
          <p:nvPr/>
        </p:nvSpPr>
        <p:spPr>
          <a:xfrm>
            <a:off x="7157594" y="4998914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D4008F6-BDF1-4267-A071-EAF60ED91C1E}"/>
              </a:ext>
            </a:extLst>
          </p:cNvPr>
          <p:cNvSpPr/>
          <p:nvPr/>
        </p:nvSpPr>
        <p:spPr>
          <a:xfrm>
            <a:off x="7297190" y="4996651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AB16BFB-FD50-4513-A023-79C9C67EC170}"/>
              </a:ext>
            </a:extLst>
          </p:cNvPr>
          <p:cNvSpPr/>
          <p:nvPr/>
        </p:nvSpPr>
        <p:spPr>
          <a:xfrm>
            <a:off x="8087942" y="4998914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3260F7B0-5C3F-45C4-8D83-9F97F28B50C1}"/>
              </a:ext>
            </a:extLst>
          </p:cNvPr>
          <p:cNvSpPr/>
          <p:nvPr/>
        </p:nvSpPr>
        <p:spPr>
          <a:xfrm>
            <a:off x="8227538" y="4996651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1C14FA6-4E9F-4D18-BCC3-6F2A9E76CE86}"/>
              </a:ext>
            </a:extLst>
          </p:cNvPr>
          <p:cNvSpPr/>
          <p:nvPr/>
        </p:nvSpPr>
        <p:spPr>
          <a:xfrm>
            <a:off x="9024986" y="4998914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7D3625DD-784F-41EA-8B21-2272D4829F03}"/>
              </a:ext>
            </a:extLst>
          </p:cNvPr>
          <p:cNvSpPr/>
          <p:nvPr/>
        </p:nvSpPr>
        <p:spPr>
          <a:xfrm>
            <a:off x="9164583" y="4996651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3C301A3-8E79-4B81-9E76-8B3CA10CD629}"/>
              </a:ext>
            </a:extLst>
          </p:cNvPr>
          <p:cNvSpPr/>
          <p:nvPr/>
        </p:nvSpPr>
        <p:spPr>
          <a:xfrm>
            <a:off x="9961277" y="4998914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6F8D727-9CF3-4497-98E1-FBDA0D8DCE97}"/>
              </a:ext>
            </a:extLst>
          </p:cNvPr>
          <p:cNvSpPr/>
          <p:nvPr/>
        </p:nvSpPr>
        <p:spPr>
          <a:xfrm>
            <a:off x="10100874" y="4996651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618E695-B4C8-48FF-9479-DE97316B6350}"/>
              </a:ext>
            </a:extLst>
          </p:cNvPr>
          <p:cNvSpPr/>
          <p:nvPr/>
        </p:nvSpPr>
        <p:spPr>
          <a:xfrm>
            <a:off x="7157594" y="5866192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EE7C322-260F-4D98-8E41-D6897F839A27}"/>
              </a:ext>
            </a:extLst>
          </p:cNvPr>
          <p:cNvSpPr/>
          <p:nvPr/>
        </p:nvSpPr>
        <p:spPr>
          <a:xfrm>
            <a:off x="7297190" y="5866192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12CC64D-F116-44CA-ABAC-E469C9568FFF}"/>
              </a:ext>
            </a:extLst>
          </p:cNvPr>
          <p:cNvSpPr/>
          <p:nvPr/>
        </p:nvSpPr>
        <p:spPr>
          <a:xfrm>
            <a:off x="8087942" y="5866192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0B45C77-BA3F-42C5-BE41-455F69CCC356}"/>
              </a:ext>
            </a:extLst>
          </p:cNvPr>
          <p:cNvSpPr/>
          <p:nvPr/>
        </p:nvSpPr>
        <p:spPr>
          <a:xfrm>
            <a:off x="8227538" y="5866192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D071EFC-8CFF-425E-AB0A-FA2306397CEA}"/>
              </a:ext>
            </a:extLst>
          </p:cNvPr>
          <p:cNvSpPr/>
          <p:nvPr/>
        </p:nvSpPr>
        <p:spPr>
          <a:xfrm>
            <a:off x="9021589" y="5866192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23A2DF5-9E8B-4D31-B2F1-8D55C4638044}"/>
              </a:ext>
            </a:extLst>
          </p:cNvPr>
          <p:cNvSpPr/>
          <p:nvPr/>
        </p:nvSpPr>
        <p:spPr>
          <a:xfrm>
            <a:off x="9161186" y="5866192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E457BF8F-335E-401E-848E-0C5668C06703}"/>
              </a:ext>
            </a:extLst>
          </p:cNvPr>
          <p:cNvSpPr/>
          <p:nvPr/>
        </p:nvSpPr>
        <p:spPr>
          <a:xfrm>
            <a:off x="10007128" y="5866192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5BF2F00D-F62B-4BD3-97FF-C6C18FBCFE54}"/>
              </a:ext>
            </a:extLst>
          </p:cNvPr>
          <p:cNvSpPr/>
          <p:nvPr/>
        </p:nvSpPr>
        <p:spPr>
          <a:xfrm>
            <a:off x="10146725" y="5866192"/>
            <a:ext cx="56980" cy="197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A0BB061F-FDF4-483A-8C99-96F0E86B4F31}"/>
              </a:ext>
            </a:extLst>
          </p:cNvPr>
          <p:cNvCxnSpPr>
            <a:stCxn id="33" idx="2"/>
            <a:endCxn id="41" idx="0"/>
          </p:cNvCxnSpPr>
          <p:nvPr/>
        </p:nvCxnSpPr>
        <p:spPr>
          <a:xfrm>
            <a:off x="7186083" y="5196739"/>
            <a:ext cx="0" cy="6694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E3950DFB-8E23-455F-8E53-A37A580D29E6}"/>
              </a:ext>
            </a:extLst>
          </p:cNvPr>
          <p:cNvCxnSpPr>
            <a:cxnSpLocks/>
            <a:stCxn id="42" idx="0"/>
            <a:endCxn id="34" idx="2"/>
          </p:cNvCxnSpPr>
          <p:nvPr/>
        </p:nvCxnSpPr>
        <p:spPr>
          <a:xfrm flipV="1">
            <a:off x="7325680" y="5194476"/>
            <a:ext cx="0" cy="671716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AC05BBF6-83CB-4137-9E74-D335B6A1063A}"/>
              </a:ext>
            </a:extLst>
          </p:cNvPr>
          <p:cNvCxnSpPr>
            <a:cxnSpLocks/>
            <a:stCxn id="35" idx="2"/>
            <a:endCxn id="43" idx="0"/>
          </p:cNvCxnSpPr>
          <p:nvPr/>
        </p:nvCxnSpPr>
        <p:spPr>
          <a:xfrm>
            <a:off x="8116432" y="5196739"/>
            <a:ext cx="0" cy="6694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5AE526F5-3EC4-4949-AEA1-B32C5799A889}"/>
              </a:ext>
            </a:extLst>
          </p:cNvPr>
          <p:cNvCxnSpPr>
            <a:cxnSpLocks/>
            <a:stCxn id="44" idx="0"/>
            <a:endCxn id="36" idx="2"/>
          </p:cNvCxnSpPr>
          <p:nvPr/>
        </p:nvCxnSpPr>
        <p:spPr>
          <a:xfrm flipV="1">
            <a:off x="8256028" y="5194476"/>
            <a:ext cx="0" cy="671716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102CBF41-80BA-4D77-B522-78D67E9FF8B7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9053476" y="5196739"/>
            <a:ext cx="0" cy="6694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CFB1D75A-14B9-48EE-B4A3-5BB68B19397F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9193072" y="5194476"/>
            <a:ext cx="0" cy="671716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5FC1FC3D-52FD-42EF-8AA0-EC325EE1D3AA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9989767" y="5196739"/>
            <a:ext cx="0" cy="6694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7E24CECB-DF60-4373-A1F7-141C1175E233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10129363" y="5194476"/>
            <a:ext cx="0" cy="671716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42DFFC0-452A-4869-9F16-7563B9C94D38}"/>
              </a:ext>
            </a:extLst>
          </p:cNvPr>
          <p:cNvSpPr txBox="1"/>
          <p:nvPr/>
        </p:nvSpPr>
        <p:spPr>
          <a:xfrm rot="16200000">
            <a:off x="6754731" y="5465879"/>
            <a:ext cx="565662" cy="129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rPr>
              <a:t>request</a:t>
            </a:r>
            <a:endParaRPr lang="ko-KR" altLang="en-US" sz="1050" b="1" dirty="0">
              <a:solidFill>
                <a:schemeClr val="bg2">
                  <a:lumMod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AA2F6F-382D-4C01-9E69-A18B275071ED}"/>
              </a:ext>
            </a:extLst>
          </p:cNvPr>
          <p:cNvSpPr txBox="1"/>
          <p:nvPr/>
        </p:nvSpPr>
        <p:spPr>
          <a:xfrm rot="16200000">
            <a:off x="7104547" y="5451285"/>
            <a:ext cx="6495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rPr>
              <a:t>response</a:t>
            </a:r>
            <a:endParaRPr lang="ko-KR" altLang="en-US" sz="1050" b="1" dirty="0">
              <a:solidFill>
                <a:schemeClr val="bg2">
                  <a:lumMod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EA728-D83A-4E82-834D-3BC7D2C79308}"/>
              </a:ext>
            </a:extLst>
          </p:cNvPr>
          <p:cNvSpPr txBox="1"/>
          <p:nvPr/>
        </p:nvSpPr>
        <p:spPr>
          <a:xfrm rot="16200000">
            <a:off x="7693883" y="5465496"/>
            <a:ext cx="565662" cy="129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rPr>
              <a:t>request</a:t>
            </a:r>
            <a:endParaRPr lang="ko-KR" altLang="en-US" sz="1050" b="1" dirty="0">
              <a:solidFill>
                <a:schemeClr val="bg2">
                  <a:lumMod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70DB92-27C1-4B1E-9FDA-063256C4E5BA}"/>
              </a:ext>
            </a:extLst>
          </p:cNvPr>
          <p:cNvSpPr txBox="1"/>
          <p:nvPr/>
        </p:nvSpPr>
        <p:spPr>
          <a:xfrm rot="16200000">
            <a:off x="8043700" y="5450902"/>
            <a:ext cx="6495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rPr>
              <a:t>response</a:t>
            </a:r>
            <a:endParaRPr lang="ko-KR" altLang="en-US" sz="1050" b="1" dirty="0">
              <a:solidFill>
                <a:schemeClr val="bg2">
                  <a:lumMod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213D428-1E39-4FB2-A0F8-4B64E455FE43}"/>
              </a:ext>
            </a:extLst>
          </p:cNvPr>
          <p:cNvSpPr txBox="1"/>
          <p:nvPr/>
        </p:nvSpPr>
        <p:spPr>
          <a:xfrm rot="16200000">
            <a:off x="8630928" y="5459612"/>
            <a:ext cx="565662" cy="129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rPr>
              <a:t>request</a:t>
            </a:r>
            <a:endParaRPr lang="ko-KR" altLang="en-US" sz="1050" b="1" dirty="0">
              <a:solidFill>
                <a:schemeClr val="bg2">
                  <a:lumMod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905780-C06A-4F9D-BD44-7B232B78BDF9}"/>
              </a:ext>
            </a:extLst>
          </p:cNvPr>
          <p:cNvSpPr txBox="1"/>
          <p:nvPr/>
        </p:nvSpPr>
        <p:spPr>
          <a:xfrm rot="16200000">
            <a:off x="8980744" y="5445018"/>
            <a:ext cx="6495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rPr>
              <a:t>response</a:t>
            </a:r>
            <a:endParaRPr lang="ko-KR" altLang="en-US" sz="1050" b="1" dirty="0">
              <a:solidFill>
                <a:schemeClr val="bg2">
                  <a:lumMod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4A4AA3-997C-4B12-89F5-4F5E705F1BE2}"/>
              </a:ext>
            </a:extLst>
          </p:cNvPr>
          <p:cNvSpPr txBox="1"/>
          <p:nvPr/>
        </p:nvSpPr>
        <p:spPr>
          <a:xfrm rot="16200000">
            <a:off x="9567218" y="5471877"/>
            <a:ext cx="565662" cy="129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rPr>
              <a:t>request</a:t>
            </a:r>
            <a:endParaRPr lang="ko-KR" altLang="en-US" sz="1050" b="1" dirty="0">
              <a:solidFill>
                <a:schemeClr val="bg2">
                  <a:lumMod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5D6DED-84BF-46C6-A86A-161DED29B7A7}"/>
              </a:ext>
            </a:extLst>
          </p:cNvPr>
          <p:cNvSpPr txBox="1"/>
          <p:nvPr/>
        </p:nvSpPr>
        <p:spPr>
          <a:xfrm rot="16200000">
            <a:off x="9917035" y="5457284"/>
            <a:ext cx="6495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rPr>
              <a:t>response</a:t>
            </a:r>
            <a:endParaRPr lang="ko-KR" altLang="en-US" sz="1050" b="1" dirty="0">
              <a:solidFill>
                <a:schemeClr val="bg2">
                  <a:lumMod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B8363631-81CB-4FDB-B034-579B1DA1832B}"/>
              </a:ext>
            </a:extLst>
          </p:cNvPr>
          <p:cNvCxnSpPr>
            <a:cxnSpLocks/>
            <a:stCxn id="25" idx="0"/>
            <a:endCxn id="70" idx="2"/>
          </p:cNvCxnSpPr>
          <p:nvPr/>
        </p:nvCxnSpPr>
        <p:spPr>
          <a:xfrm flipV="1">
            <a:off x="7266624" y="3990504"/>
            <a:ext cx="490375" cy="66193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B9F9BBAF-D83C-43E8-98FC-D5B3FE7B3D3B}"/>
              </a:ext>
            </a:extLst>
          </p:cNvPr>
          <p:cNvCxnSpPr>
            <a:cxnSpLocks/>
            <a:stCxn id="16" idx="0"/>
            <a:endCxn id="71" idx="2"/>
          </p:cNvCxnSpPr>
          <p:nvPr/>
        </p:nvCxnSpPr>
        <p:spPr>
          <a:xfrm flipV="1">
            <a:off x="8186230" y="3996785"/>
            <a:ext cx="17575" cy="65565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3D0C95C8-5851-4504-A8D3-D748B59822EE}"/>
              </a:ext>
            </a:extLst>
          </p:cNvPr>
          <p:cNvCxnSpPr>
            <a:cxnSpLocks/>
            <a:stCxn id="17" idx="0"/>
            <a:endCxn id="73" idx="2"/>
          </p:cNvCxnSpPr>
          <p:nvPr/>
        </p:nvCxnSpPr>
        <p:spPr>
          <a:xfrm flipH="1" flipV="1">
            <a:off x="9099753" y="3996785"/>
            <a:ext cx="28161" cy="65565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3E3A7F09-DA1C-4991-B80B-E8A14687721D}"/>
              </a:ext>
            </a:extLst>
          </p:cNvPr>
          <p:cNvCxnSpPr>
            <a:cxnSpLocks/>
            <a:stCxn id="18" idx="0"/>
            <a:endCxn id="74" idx="2"/>
          </p:cNvCxnSpPr>
          <p:nvPr/>
        </p:nvCxnSpPr>
        <p:spPr>
          <a:xfrm flipH="1" flipV="1">
            <a:off x="9545316" y="3996783"/>
            <a:ext cx="512480" cy="65565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1199010D-54EB-45B7-9794-EEB41C8209E7}"/>
              </a:ext>
            </a:extLst>
          </p:cNvPr>
          <p:cNvSpPr/>
          <p:nvPr/>
        </p:nvSpPr>
        <p:spPr>
          <a:xfrm>
            <a:off x="7128374" y="2825681"/>
            <a:ext cx="360283" cy="11648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chunk group 7</a:t>
            </a: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D553A0C0-4FF0-4550-9FA0-DAF5F467A6E2}"/>
              </a:ext>
            </a:extLst>
          </p:cNvPr>
          <p:cNvSpPr/>
          <p:nvPr/>
        </p:nvSpPr>
        <p:spPr>
          <a:xfrm>
            <a:off x="7576858" y="2825681"/>
            <a:ext cx="360283" cy="11648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chunk group 6</a:t>
            </a:r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5C5C3937-F52E-4BD6-94D8-15EC22B492CB}"/>
              </a:ext>
            </a:extLst>
          </p:cNvPr>
          <p:cNvSpPr/>
          <p:nvPr/>
        </p:nvSpPr>
        <p:spPr>
          <a:xfrm>
            <a:off x="8023664" y="2831961"/>
            <a:ext cx="360283" cy="11648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chunk group 5</a:t>
            </a:r>
          </a:p>
        </p:txBody>
      </p: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0C65563D-FF34-46A1-979C-2E49E0E1A5EA}"/>
              </a:ext>
            </a:extLst>
          </p:cNvPr>
          <p:cNvSpPr/>
          <p:nvPr/>
        </p:nvSpPr>
        <p:spPr>
          <a:xfrm>
            <a:off x="8472148" y="2831961"/>
            <a:ext cx="360283" cy="11648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chunk group 4</a:t>
            </a:r>
          </a:p>
        </p:txBody>
      </p: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B7158A6E-BEDA-4AEA-A395-90BB99A1E9DF}"/>
              </a:ext>
            </a:extLst>
          </p:cNvPr>
          <p:cNvSpPr/>
          <p:nvPr/>
        </p:nvSpPr>
        <p:spPr>
          <a:xfrm>
            <a:off x="8919611" y="2831961"/>
            <a:ext cx="360283" cy="11648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chunk group 3</a:t>
            </a:r>
          </a:p>
        </p:txBody>
      </p:sp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DD783A68-6529-4A63-B4DE-D077A69D0B64}"/>
              </a:ext>
            </a:extLst>
          </p:cNvPr>
          <p:cNvSpPr/>
          <p:nvPr/>
        </p:nvSpPr>
        <p:spPr>
          <a:xfrm>
            <a:off x="9365175" y="2831960"/>
            <a:ext cx="360283" cy="11648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chunk group 2</a:t>
            </a:r>
          </a:p>
        </p:txBody>
      </p: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801A7AD7-466E-45AA-B903-05093D3C0B6A}"/>
              </a:ext>
            </a:extLst>
          </p:cNvPr>
          <p:cNvSpPr/>
          <p:nvPr/>
        </p:nvSpPr>
        <p:spPr>
          <a:xfrm>
            <a:off x="9811448" y="2828321"/>
            <a:ext cx="360283" cy="11648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chunk group 1</a:t>
            </a: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5974A5B1-A7B5-4E63-9EAB-254A944487F0}"/>
              </a:ext>
            </a:extLst>
          </p:cNvPr>
          <p:cNvSpPr/>
          <p:nvPr/>
        </p:nvSpPr>
        <p:spPr>
          <a:xfrm rot="5400000">
            <a:off x="4161738" y="3357460"/>
            <a:ext cx="1572093" cy="109858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7BBDE25C-A980-4A6D-824E-ECDA41A3DEE3}"/>
              </a:ext>
            </a:extLst>
          </p:cNvPr>
          <p:cNvSpPr/>
          <p:nvPr/>
        </p:nvSpPr>
        <p:spPr>
          <a:xfrm rot="5400000">
            <a:off x="974547" y="3384473"/>
            <a:ext cx="1572100" cy="91168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cxnSp>
        <p:nvCxnSpPr>
          <p:cNvPr id="91" name="직선 화살표 연결선 90">
            <a:extLst>
              <a:ext uri="{FF2B5EF4-FFF2-40B4-BE49-F238E27FC236}">
                <a16:creationId xmlns:a16="http://schemas.microsoft.com/office/drawing/2014/main" id="{6C00571C-2813-4BB6-9CB4-D99B0E937DB4}"/>
              </a:ext>
            </a:extLst>
          </p:cNvPr>
          <p:cNvCxnSpPr>
            <a:cxnSpLocks/>
          </p:cNvCxnSpPr>
          <p:nvPr/>
        </p:nvCxnSpPr>
        <p:spPr>
          <a:xfrm rot="16200000">
            <a:off x="4911547" y="3300897"/>
            <a:ext cx="0" cy="317836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>
            <a:extLst>
              <a:ext uri="{FF2B5EF4-FFF2-40B4-BE49-F238E27FC236}">
                <a16:creationId xmlns:a16="http://schemas.microsoft.com/office/drawing/2014/main" id="{3EA88A13-82E9-4C23-8E77-E926E66FEB37}"/>
              </a:ext>
            </a:extLst>
          </p:cNvPr>
          <p:cNvCxnSpPr>
            <a:cxnSpLocks/>
          </p:cNvCxnSpPr>
          <p:nvPr/>
        </p:nvCxnSpPr>
        <p:spPr>
          <a:xfrm rot="16200000">
            <a:off x="1667477" y="3285502"/>
            <a:ext cx="0" cy="317836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71F1492C-E646-40CA-95B8-0F30BD58A20C}"/>
              </a:ext>
            </a:extLst>
          </p:cNvPr>
          <p:cNvCxnSpPr>
            <a:cxnSpLocks/>
            <a:stCxn id="95" idx="0"/>
            <a:endCxn id="88" idx="2"/>
          </p:cNvCxnSpPr>
          <p:nvPr/>
        </p:nvCxnSpPr>
        <p:spPr>
          <a:xfrm flipV="1">
            <a:off x="3336137" y="3995023"/>
            <a:ext cx="706480" cy="660243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6717BC45-5491-488D-B011-F7A73BD1663A}"/>
              </a:ext>
            </a:extLst>
          </p:cNvPr>
          <p:cNvCxnSpPr>
            <a:cxnSpLocks/>
            <a:stCxn id="95" idx="0"/>
            <a:endCxn id="86" idx="2"/>
          </p:cNvCxnSpPr>
          <p:nvPr/>
        </p:nvCxnSpPr>
        <p:spPr>
          <a:xfrm flipH="1" flipV="1">
            <a:off x="3103277" y="3998668"/>
            <a:ext cx="232860" cy="65659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>
            <a:extLst>
              <a:ext uri="{FF2B5EF4-FFF2-40B4-BE49-F238E27FC236}">
                <a16:creationId xmlns:a16="http://schemas.microsoft.com/office/drawing/2014/main" id="{7CBAAE38-32A0-4C13-A961-E374D8E7C0C5}"/>
              </a:ext>
            </a:extLst>
          </p:cNvPr>
          <p:cNvCxnSpPr>
            <a:cxnSpLocks/>
          </p:cNvCxnSpPr>
          <p:nvPr/>
        </p:nvCxnSpPr>
        <p:spPr>
          <a:xfrm>
            <a:off x="3259437" y="5201833"/>
            <a:ext cx="0" cy="6704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화살표 연결선 108">
            <a:extLst>
              <a:ext uri="{FF2B5EF4-FFF2-40B4-BE49-F238E27FC236}">
                <a16:creationId xmlns:a16="http://schemas.microsoft.com/office/drawing/2014/main" id="{5A687140-C119-46D6-B238-03E3450333FE}"/>
              </a:ext>
            </a:extLst>
          </p:cNvPr>
          <p:cNvCxnSpPr>
            <a:cxnSpLocks/>
          </p:cNvCxnSpPr>
          <p:nvPr/>
        </p:nvCxnSpPr>
        <p:spPr>
          <a:xfrm flipV="1">
            <a:off x="7325680" y="5191135"/>
            <a:ext cx="0" cy="671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화살표 연결선 109">
            <a:extLst>
              <a:ext uri="{FF2B5EF4-FFF2-40B4-BE49-F238E27FC236}">
                <a16:creationId xmlns:a16="http://schemas.microsoft.com/office/drawing/2014/main" id="{77763BBA-AD11-442D-92D0-287F980BE289}"/>
              </a:ext>
            </a:extLst>
          </p:cNvPr>
          <p:cNvCxnSpPr>
            <a:cxnSpLocks/>
          </p:cNvCxnSpPr>
          <p:nvPr/>
        </p:nvCxnSpPr>
        <p:spPr>
          <a:xfrm flipV="1">
            <a:off x="8256028" y="5191135"/>
            <a:ext cx="0" cy="671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id="{46A19424-4552-46F6-B781-497284496B40}"/>
              </a:ext>
            </a:extLst>
          </p:cNvPr>
          <p:cNvCxnSpPr>
            <a:cxnSpLocks/>
          </p:cNvCxnSpPr>
          <p:nvPr/>
        </p:nvCxnSpPr>
        <p:spPr>
          <a:xfrm flipV="1">
            <a:off x="9193072" y="5191135"/>
            <a:ext cx="0" cy="671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화살표 연결선 111">
            <a:extLst>
              <a:ext uri="{FF2B5EF4-FFF2-40B4-BE49-F238E27FC236}">
                <a16:creationId xmlns:a16="http://schemas.microsoft.com/office/drawing/2014/main" id="{05D42FED-41C9-4A5A-ADD0-9D65F438D19F}"/>
              </a:ext>
            </a:extLst>
          </p:cNvPr>
          <p:cNvCxnSpPr>
            <a:cxnSpLocks/>
          </p:cNvCxnSpPr>
          <p:nvPr/>
        </p:nvCxnSpPr>
        <p:spPr>
          <a:xfrm flipV="1">
            <a:off x="10129363" y="5191135"/>
            <a:ext cx="0" cy="671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 animBg="1"/>
      <p:bldP spid="28" grpId="0" animBg="1"/>
      <p:bldP spid="29" grpId="0" animBg="1"/>
      <p:bldP spid="30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D7BB6686-1D13-499F-AA6E-1EED08111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458" y="1910861"/>
            <a:ext cx="7763084" cy="21687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6600" b="1" dirty="0">
                <a:latin typeface="+mj-ea"/>
              </a:rPr>
              <a:t>Evaluation</a:t>
            </a:r>
            <a:endParaRPr lang="ko-KR" altLang="en-US" sz="66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92738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0"/>
            <a:ext cx="11686477" cy="4572545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Baseline Architectures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Conventional Systolic Array with Output Stationary Dataflow (SAOS)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Systolic Array with Operand Queue (SMT-SA*)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Performance Evaluation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Cycle-level simulator of Conveyor-SA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Workloads: CNN Inference (quantized to INT8) – </a:t>
            </a:r>
            <a:r>
              <a:rPr lang="en-US" altLang="ko-KR" dirty="0" err="1">
                <a:solidFill>
                  <a:schemeClr val="tx1"/>
                </a:solidFill>
              </a:rPr>
              <a:t>AlexNet</a:t>
            </a:r>
            <a:r>
              <a:rPr lang="en-US" altLang="ko-KR" dirty="0">
                <a:solidFill>
                  <a:schemeClr val="tx1"/>
                </a:solidFill>
              </a:rPr>
              <a:t>, VGG16, ResNet18/34/50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Hardware Overhead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RTL design of the Conveyor-SA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Synopsys Design Compiler with UMC 28nm cell library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CACTI 7.0 for assessing SRAM buffers</a:t>
            </a:r>
          </a:p>
          <a:p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648B3-9635-44F8-BF63-C0E00004C99F}"/>
              </a:ext>
            </a:extLst>
          </p:cNvPr>
          <p:cNvSpPr txBox="1"/>
          <p:nvPr/>
        </p:nvSpPr>
        <p:spPr>
          <a:xfrm>
            <a:off x="239752" y="6226391"/>
            <a:ext cx="1168647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altLang="ko-KR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Shomron, G., Horowitz, T., &amp; Weiser, U. (2019). SMT-SA: Simultaneous multithreading in systolic arrays. </a:t>
            </a:r>
            <a:r>
              <a:rPr lang="en-US" altLang="ko-KR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IEEE Computer Architecture Letters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ko-KR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(2), 99-102.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36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Performance Evaluation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1"/>
            <a:ext cx="11686477" cy="225965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Inference speedup of CNN models without weight pruning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About 1.94x better performance than SAOS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About 1.42x better performance than SMT-SA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Inference speedup of CNN models with 50% unstructured weight pruning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About 2.09x better performance than SAOS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About 1.46x better performance than SMT-SA</a:t>
            </a:r>
          </a:p>
          <a:p>
            <a:pPr lvl="1"/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83F4F-BF92-4963-85A8-75F6506BB148}"/>
              </a:ext>
            </a:extLst>
          </p:cNvPr>
          <p:cNvSpPr txBox="1"/>
          <p:nvPr/>
        </p:nvSpPr>
        <p:spPr>
          <a:xfrm>
            <a:off x="7428841" y="3984770"/>
            <a:ext cx="3279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Without weight pruning</a:t>
            </a:r>
            <a:endParaRPr lang="ko-KR" altLang="en-US" b="1" dirty="0">
              <a:latin typeface="+mj-ea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A42FA26-A59C-4367-8C0C-F8B551D6D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55" y="2444381"/>
            <a:ext cx="5528940" cy="1539388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3AD7974C-B68C-4A80-9623-BF609CC7BF0E}"/>
              </a:ext>
            </a:extLst>
          </p:cNvPr>
          <p:cNvSpPr/>
          <p:nvPr/>
        </p:nvSpPr>
        <p:spPr>
          <a:xfrm>
            <a:off x="10861966" y="2617680"/>
            <a:ext cx="1080000" cy="1080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DB9A3-1CA7-45AD-A88A-37B4A3BCE7CE}"/>
              </a:ext>
            </a:extLst>
          </p:cNvPr>
          <p:cNvSpPr txBox="1"/>
          <p:nvPr/>
        </p:nvSpPr>
        <p:spPr>
          <a:xfrm>
            <a:off x="6735284" y="6019948"/>
            <a:ext cx="4666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With 50% unstructured weight pruning</a:t>
            </a:r>
            <a:endParaRPr lang="ko-KR" altLang="en-US" b="1" dirty="0">
              <a:latin typeface="+mj-ea"/>
              <a:ea typeface="+mj-ea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E0F3912-36A3-4636-911C-9417BE6B1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55" y="4480560"/>
            <a:ext cx="5528940" cy="1539388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CF6ED8BB-D52A-4791-9F21-2ACBDDEC1D8A}"/>
              </a:ext>
            </a:extLst>
          </p:cNvPr>
          <p:cNvSpPr/>
          <p:nvPr/>
        </p:nvSpPr>
        <p:spPr>
          <a:xfrm>
            <a:off x="10861966" y="4675872"/>
            <a:ext cx="1080000" cy="1080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36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3FC4640-2CE6-4BA9-8DAA-C3F2DFAA0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B7C16C-844F-4D04-ADE8-D88F9EF5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58107" y="6559785"/>
            <a:ext cx="416312" cy="260409"/>
          </a:xfrm>
          <a:prstGeom prst="rect">
            <a:avLst/>
          </a:prstGeom>
        </p:spPr>
        <p:txBody>
          <a:bodyPr/>
          <a:lstStyle/>
          <a:p>
            <a:fld id="{6B655520-5A33-4230-ABDD-A213BEC2F74F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D7D42362-6288-4D09-B512-BA287EB0A2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8" y="702840"/>
            <a:ext cx="5973420" cy="5734797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Background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Sparsity Exploitation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Limitations of Conventional Sparse-DNN Accelerators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PE Underutilization Issue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Motivation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Chunk Propagation and Load Imbalance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Asynchronous Dataflow in Systolic Array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Operand Queue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Conveyor-SA Architecture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What is Conveyor Queue?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Asynchronous Dataflow with Conveyor Queue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Conveyor-SA Architecture</a:t>
            </a: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1D008FAA-6584-4817-86DB-CABEC8FFA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7108" y="4140488"/>
            <a:ext cx="6639129" cy="2297149"/>
          </a:xfrm>
          <a:prstGeom prst="rect">
            <a:avLst/>
          </a:prstGeom>
        </p:spPr>
      </p:pic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A7E924E1-1F77-49CB-BB42-9AA1F57CC5FA}"/>
              </a:ext>
            </a:extLst>
          </p:cNvPr>
          <p:cNvSpPr txBox="1">
            <a:spLocks/>
          </p:cNvSpPr>
          <p:nvPr/>
        </p:nvSpPr>
        <p:spPr>
          <a:xfrm>
            <a:off x="6274419" y="702840"/>
            <a:ext cx="5640584" cy="2477002"/>
          </a:xfrm>
          <a:prstGeom prst="rect">
            <a:avLst/>
          </a:prstGeom>
        </p:spPr>
        <p:txBody>
          <a:bodyPr vert="horz" lIns="72000" tIns="72000" rIns="36000" bIns="0" rtlCol="0">
            <a:normAutofit/>
          </a:bodyPr>
          <a:lstStyle>
            <a:lvl1pPr marL="143992" indent="-179992" algn="l" defTabSz="914400" rtl="0" eaLnBrk="1" latin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lang="ko-KR" altLang="en-US" sz="2000" b="1" kern="1200" spc="-31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431979" indent="-179992" algn="l" defTabSz="914400" rtl="0" eaLnBrk="1" latin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ko-KR" altLang="en-US" sz="1800" b="0" kern="1200" spc="-31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719965" indent="-179992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lang="ko-KR" altLang="en-US" sz="1600" b="0" kern="1200" spc="-31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007949" indent="-180966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lang="ko-KR" altLang="en-US" sz="1400" b="0" kern="1200" spc="-31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449239" indent="-85721" algn="l" defTabSz="914400" rtl="0" eaLnBrk="1" latinLnBrk="1" hangingPunct="1">
              <a:lnSpc>
                <a:spcPct val="90000"/>
              </a:lnSpc>
              <a:spcBef>
                <a:spcPts val="300"/>
              </a:spcBef>
              <a:buFont typeface="Calibri" panose="020F0502020204030204" pitchFamily="34" charset="0"/>
              <a:buChar char="◦"/>
              <a:defRPr lang="ko-KR" altLang="en-US" sz="1000" b="0" kern="1200" spc="-31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43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Evaluation</a:t>
            </a:r>
          </a:p>
          <a:p>
            <a:pPr lvl="1"/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Performance Evaluation</a:t>
            </a:r>
          </a:p>
          <a:p>
            <a:pPr lvl="1"/>
            <a:r>
              <a:rPr lang="en-US" altLang="ko-KR" dirty="0"/>
              <a:t>Hardware Overhead</a:t>
            </a:r>
          </a:p>
          <a:p>
            <a:r>
              <a:rPr lang="en-US" altLang="ko-KR" dirty="0"/>
              <a:t>Conclusion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8399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Hardware Overhead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1"/>
            <a:ext cx="11686477" cy="46867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Hardware Configuration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E7195D10-B472-4848-A004-66FA83E30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972422"/>
              </p:ext>
            </p:extLst>
          </p:nvPr>
        </p:nvGraphicFramePr>
        <p:xfrm>
          <a:off x="1974995" y="1186910"/>
          <a:ext cx="8242008" cy="22100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87006">
                  <a:extLst>
                    <a:ext uri="{9D8B030D-6E8A-4147-A177-3AD203B41FA5}">
                      <a16:colId xmlns:a16="http://schemas.microsoft.com/office/drawing/2014/main" val="4207367524"/>
                    </a:ext>
                  </a:extLst>
                </a:gridCol>
                <a:gridCol w="2577501">
                  <a:extLst>
                    <a:ext uri="{9D8B030D-6E8A-4147-A177-3AD203B41FA5}">
                      <a16:colId xmlns:a16="http://schemas.microsoft.com/office/drawing/2014/main" val="3113490314"/>
                    </a:ext>
                  </a:extLst>
                </a:gridCol>
                <a:gridCol w="2577501">
                  <a:extLst>
                    <a:ext uri="{9D8B030D-6E8A-4147-A177-3AD203B41FA5}">
                      <a16:colId xmlns:a16="http://schemas.microsoft.com/office/drawing/2014/main" val="3828944721"/>
                    </a:ext>
                  </a:extLst>
                </a:gridCol>
              </a:tblGrid>
              <a:tr h="315718">
                <a:tc>
                  <a:txBody>
                    <a:bodyPr/>
                    <a:lstStyle/>
                    <a:p>
                      <a:pPr algn="ctr" latinLnBrk="1"/>
                      <a:endParaRPr lang="ko-KR" altLang="en-US" sz="15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SMT-SA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Conveyor-SA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388659"/>
                  </a:ext>
                </a:extLst>
              </a:tr>
              <a:tr h="315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/>
                        <a:t>Total Number of SPU</a:t>
                      </a:r>
                      <a:endParaRPr lang="ko-KR" altLang="en-US" sz="1500" b="1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1024 (32x32)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64 (8x8)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426397"/>
                  </a:ext>
                </a:extLst>
              </a:tr>
              <a:tr h="315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/>
                        <a:t>PEs per SPU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1 (1x1)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16 (4x4)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810485"/>
                  </a:ext>
                </a:extLst>
              </a:tr>
              <a:tr h="315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/>
                        <a:t>Total Number of PEs</a:t>
                      </a:r>
                      <a:endParaRPr lang="ko-KR" altLang="en-US" sz="1500" b="1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1024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3456282"/>
                  </a:ext>
                </a:extLst>
              </a:tr>
              <a:tr h="315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/>
                        <a:t>Chunk Size</a:t>
                      </a:r>
                      <a:endParaRPr lang="ko-KR" altLang="en-US" sz="1500" b="1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8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673170"/>
                  </a:ext>
                </a:extLst>
              </a:tr>
              <a:tr h="315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/>
                        <a:t>Window Size</a:t>
                      </a:r>
                      <a:endParaRPr lang="ko-KR" altLang="en-US" sz="1500" b="1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4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4673825"/>
                  </a:ext>
                </a:extLst>
              </a:tr>
              <a:tr h="315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/>
                        <a:t>Buffer Configuration</a:t>
                      </a:r>
                      <a:endParaRPr lang="ko-KR" altLang="en-US" sz="1500" b="1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2MB (Activation Buffer), 0.5MB (Weight Buffer)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6553730"/>
                  </a:ext>
                </a:extLst>
              </a:tr>
            </a:tbl>
          </a:graphicData>
        </a:graphic>
      </p:graphicFrame>
      <p:sp>
        <p:nvSpPr>
          <p:cNvPr id="11" name="텍스트 개체 틀 5">
            <a:extLst>
              <a:ext uri="{FF2B5EF4-FFF2-40B4-BE49-F238E27FC236}">
                <a16:creationId xmlns:a16="http://schemas.microsoft.com/office/drawing/2014/main" id="{9CA285D6-F6B6-47F2-8D19-FCB729A9E008}"/>
              </a:ext>
            </a:extLst>
          </p:cNvPr>
          <p:cNvSpPr txBox="1">
            <a:spLocks/>
          </p:cNvSpPr>
          <p:nvPr/>
        </p:nvSpPr>
        <p:spPr>
          <a:xfrm>
            <a:off x="239752" y="3619330"/>
            <a:ext cx="8764859" cy="391312"/>
          </a:xfrm>
          <a:prstGeom prst="rect">
            <a:avLst/>
          </a:prstGeom>
        </p:spPr>
        <p:txBody>
          <a:bodyPr lIns="72000" tIns="72000" rIns="36000" bIns="0">
            <a:normAutofit/>
          </a:bodyPr>
          <a:lstStyle>
            <a:lvl1pPr marL="143992" indent="-179992" algn="l" defTabSz="914400" rtl="0" eaLnBrk="1" latin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lang="ko-KR" altLang="en-US" sz="2000" b="1" kern="1200" spc="-31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431979" indent="-179992" algn="l" defTabSz="914400" rtl="0" eaLnBrk="1" latin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ko-KR" altLang="en-US" sz="1800" b="0" kern="1200" spc="-31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719965" indent="-179992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lang="ko-KR" altLang="en-US" sz="1600" b="0" kern="1200" spc="-31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007949" indent="-180966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lang="ko-KR" altLang="en-US" sz="1400" b="0" kern="1200" spc="-31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449239" indent="-85721" algn="l" defTabSz="914400" rtl="0" eaLnBrk="1" latinLnBrk="1" hangingPunct="1">
              <a:lnSpc>
                <a:spcPct val="90000"/>
              </a:lnSpc>
              <a:spcBef>
                <a:spcPts val="300"/>
              </a:spcBef>
              <a:buFont typeface="Calibri" panose="020F0502020204030204" pitchFamily="34" charset="0"/>
              <a:buChar char="◦"/>
              <a:defRPr lang="ko-KR" altLang="en-US" sz="1000" b="0" kern="1200" spc="-31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43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Analysis on Area and Power Consumption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319AC8B2-A77F-4871-A37D-651DB6FA8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39401"/>
              </p:ext>
            </p:extLst>
          </p:nvPr>
        </p:nvGraphicFramePr>
        <p:xfrm>
          <a:off x="1030519" y="4113614"/>
          <a:ext cx="10104943" cy="22100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84759">
                  <a:extLst>
                    <a:ext uri="{9D8B030D-6E8A-4147-A177-3AD203B41FA5}">
                      <a16:colId xmlns:a16="http://schemas.microsoft.com/office/drawing/2014/main" val="4207367524"/>
                    </a:ext>
                  </a:extLst>
                </a:gridCol>
                <a:gridCol w="1580046">
                  <a:extLst>
                    <a:ext uri="{9D8B030D-6E8A-4147-A177-3AD203B41FA5}">
                      <a16:colId xmlns:a16="http://schemas.microsoft.com/office/drawing/2014/main" val="3113490314"/>
                    </a:ext>
                  </a:extLst>
                </a:gridCol>
                <a:gridCol w="1580046">
                  <a:extLst>
                    <a:ext uri="{9D8B030D-6E8A-4147-A177-3AD203B41FA5}">
                      <a16:colId xmlns:a16="http://schemas.microsoft.com/office/drawing/2014/main" val="3875532448"/>
                    </a:ext>
                  </a:extLst>
                </a:gridCol>
                <a:gridCol w="1580046">
                  <a:extLst>
                    <a:ext uri="{9D8B030D-6E8A-4147-A177-3AD203B41FA5}">
                      <a16:colId xmlns:a16="http://schemas.microsoft.com/office/drawing/2014/main" val="3828944721"/>
                    </a:ext>
                  </a:extLst>
                </a:gridCol>
                <a:gridCol w="1580046">
                  <a:extLst>
                    <a:ext uri="{9D8B030D-6E8A-4147-A177-3AD203B41FA5}">
                      <a16:colId xmlns:a16="http://schemas.microsoft.com/office/drawing/2014/main" val="2293311155"/>
                    </a:ext>
                  </a:extLst>
                </a:gridCol>
              </a:tblGrid>
              <a:tr h="315718"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15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SMT-SA</a:t>
                      </a:r>
                      <a:endParaRPr lang="ko-KR" altLang="en-US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Conveyor-SA</a:t>
                      </a:r>
                      <a:endParaRPr lang="ko-KR" altLang="en-US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88659"/>
                  </a:ext>
                </a:extLst>
              </a:tr>
              <a:tr h="31571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Area</a:t>
                      </a:r>
                      <a:endParaRPr lang="ko-KR" altLang="en-US" sz="18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Power</a:t>
                      </a:r>
                      <a:endParaRPr lang="ko-KR" altLang="en-US" sz="18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Area</a:t>
                      </a:r>
                      <a:endParaRPr lang="ko-KR" altLang="en-US" sz="18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Power</a:t>
                      </a:r>
                      <a:endParaRPr lang="ko-KR" altLang="en-US" sz="18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993028"/>
                  </a:ext>
                </a:extLst>
              </a:tr>
              <a:tr h="315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/>
                        <a:t>Activation Buffer</a:t>
                      </a:r>
                      <a:endParaRPr lang="ko-KR" altLang="en-US" sz="1500" b="1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54.59%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58.40%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67.87%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76.34%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426397"/>
                  </a:ext>
                </a:extLst>
              </a:tr>
              <a:tr h="315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/>
                        <a:t>Weight Buffer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14.76%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14.16%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18.35%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18.51%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810485"/>
                  </a:ext>
                </a:extLst>
              </a:tr>
              <a:tr h="315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/>
                        <a:t>Operand Queue / Conveyor Queue</a:t>
                      </a:r>
                      <a:endParaRPr lang="ko-KR" altLang="en-US" sz="1500" b="1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rgbClr val="FF0000"/>
                          </a:solidFill>
                        </a:rPr>
                        <a:t>22.86%</a:t>
                      </a:r>
                      <a:endParaRPr lang="ko-KR" alt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solidFill>
                            <a:srgbClr val="FF0000"/>
                          </a:solidFill>
                        </a:rPr>
                        <a:t>24.00%</a:t>
                      </a:r>
                      <a:endParaRPr lang="ko-KR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rgbClr val="FF0000"/>
                          </a:solidFill>
                        </a:rPr>
                        <a:t>4.49%</a:t>
                      </a:r>
                      <a:endParaRPr lang="ko-KR" alt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solidFill>
                            <a:srgbClr val="FF0000"/>
                          </a:solidFill>
                        </a:rPr>
                        <a:t>1.60%</a:t>
                      </a:r>
                      <a:endParaRPr lang="ko-KR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456282"/>
                  </a:ext>
                </a:extLst>
              </a:tr>
              <a:tr h="315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/>
                        <a:t>PE</a:t>
                      </a:r>
                      <a:endParaRPr lang="ko-KR" altLang="en-US" sz="1500" b="1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7.79%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3.44%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9.29%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3.55%</a:t>
                      </a:r>
                      <a:endParaRPr lang="ko-KR" altLang="en-US" sz="1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73170"/>
                  </a:ext>
                </a:extLst>
              </a:tr>
              <a:tr h="3157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/>
                        <a:t>Total</a:t>
                      </a:r>
                      <a:endParaRPr lang="ko-KR" altLang="en-US" sz="1500" b="1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rgbClr val="FF0000"/>
                          </a:solidFill>
                        </a:rPr>
                        <a:t>4.20 mm</a:t>
                      </a:r>
                      <a:r>
                        <a:rPr lang="en-US" altLang="ko-KR" sz="1500" b="1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sz="15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rgbClr val="FF0000"/>
                          </a:solidFill>
                        </a:rPr>
                        <a:t>1060.27 </a:t>
                      </a:r>
                      <a:r>
                        <a:rPr lang="en-US" altLang="ko-KR" sz="1500" b="1" dirty="0" err="1">
                          <a:solidFill>
                            <a:srgbClr val="FF0000"/>
                          </a:solidFill>
                        </a:rPr>
                        <a:t>mW</a:t>
                      </a:r>
                      <a:endParaRPr lang="ko-KR" alt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rgbClr val="FF0000"/>
                          </a:solidFill>
                        </a:rPr>
                        <a:t>3.38 mm</a:t>
                      </a:r>
                      <a:r>
                        <a:rPr lang="en-US" altLang="ko-KR" sz="1500" b="1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sz="15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rgbClr val="FF0000"/>
                          </a:solidFill>
                        </a:rPr>
                        <a:t>811.11 </a:t>
                      </a:r>
                      <a:r>
                        <a:rPr lang="en-US" altLang="ko-KR" sz="1500" b="1" dirty="0" err="1">
                          <a:solidFill>
                            <a:srgbClr val="FF0000"/>
                          </a:solidFill>
                        </a:rPr>
                        <a:t>mW</a:t>
                      </a:r>
                      <a:endParaRPr lang="ko-KR" alt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553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2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D7BB6686-1D13-499F-AA6E-1EED08111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458" y="1910861"/>
            <a:ext cx="7763084" cy="21687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6600" b="1" dirty="0">
                <a:latin typeface="+mj-ea"/>
              </a:rPr>
              <a:t>Conclusion</a:t>
            </a:r>
            <a:endParaRPr lang="ko-KR" altLang="en-US" sz="66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6370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0"/>
            <a:ext cx="11686477" cy="4596108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DL workloads have high sparsity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It is important to skip ineffectual computations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The load imbalance between PEs causes PE underutilization of Sparse-SA architectures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rgbClr val="0070C0"/>
                </a:solidFill>
              </a:rPr>
              <a:t>Conveyor-SA Architecture</a:t>
            </a:r>
          </a:p>
          <a:p>
            <a:pPr lvl="1"/>
            <a:r>
              <a:rPr lang="en-US" altLang="ko-KR" b="1" dirty="0">
                <a:solidFill>
                  <a:srgbClr val="0070C0"/>
                </a:solidFill>
              </a:rPr>
              <a:t>Conveyor Queue </a:t>
            </a:r>
            <a:r>
              <a:rPr lang="en-US" altLang="ko-KR" dirty="0">
                <a:solidFill>
                  <a:schemeClr val="tx1"/>
                </a:solidFill>
              </a:rPr>
              <a:t>to provide </a:t>
            </a:r>
            <a:r>
              <a:rPr lang="en-US" altLang="ko-KR" b="1" dirty="0">
                <a:solidFill>
                  <a:srgbClr val="0070C0"/>
                </a:solidFill>
              </a:rPr>
              <a:t>asynchronous dataflow </a:t>
            </a:r>
            <a:r>
              <a:rPr lang="en-US" altLang="ko-KR" dirty="0">
                <a:solidFill>
                  <a:schemeClr val="tx1"/>
                </a:solidFill>
              </a:rPr>
              <a:t>to the PE array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Evaluation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About </a:t>
            </a:r>
            <a:r>
              <a:rPr lang="en-US" altLang="ko-KR" b="1" dirty="0">
                <a:solidFill>
                  <a:srgbClr val="0070C0"/>
                </a:solidFill>
              </a:rPr>
              <a:t>2x</a:t>
            </a:r>
            <a:r>
              <a:rPr lang="en-US" altLang="ko-KR" dirty="0">
                <a:solidFill>
                  <a:schemeClr val="tx1"/>
                </a:solidFill>
              </a:rPr>
              <a:t> better performance than conventional systolic array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About </a:t>
            </a:r>
            <a:r>
              <a:rPr lang="en-US" altLang="ko-KR" b="1" dirty="0">
                <a:solidFill>
                  <a:srgbClr val="0070C0"/>
                </a:solidFill>
              </a:rPr>
              <a:t>1.4x</a:t>
            </a:r>
            <a:r>
              <a:rPr lang="en-US" altLang="ko-KR" dirty="0">
                <a:solidFill>
                  <a:schemeClr val="tx1"/>
                </a:solidFill>
              </a:rPr>
              <a:t> better performance than systolic array with operand queues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Conveyor Queue shows </a:t>
            </a:r>
            <a:r>
              <a:rPr lang="en-US" altLang="ko-KR" b="1" dirty="0">
                <a:solidFill>
                  <a:srgbClr val="0070C0"/>
                </a:solidFill>
              </a:rPr>
              <a:t>lower hardware overhead </a:t>
            </a:r>
            <a:r>
              <a:rPr lang="en-US" altLang="ko-KR" dirty="0">
                <a:solidFill>
                  <a:schemeClr val="tx1"/>
                </a:solidFill>
              </a:rPr>
              <a:t>than Operand Queue</a:t>
            </a:r>
          </a:p>
          <a:p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15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D7BB6686-1D13-499F-AA6E-1EED08111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458" y="1910861"/>
            <a:ext cx="7763084" cy="21687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6600" b="1" dirty="0">
                <a:latin typeface="+mj-ea"/>
              </a:rPr>
              <a:t>Thank You !</a:t>
            </a:r>
            <a:endParaRPr lang="ko-KR" altLang="en-US" sz="66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98557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Operand Queue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0"/>
            <a:ext cx="11686477" cy="1469377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What is Operand Queue?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Insert queue based buffer between the adjacent PEs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Fast PE transfers and receives data to and from the queue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Only effective for fast-slow relationship scenario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4B39861-905F-4AD1-9710-DB94114F3375}"/>
              </a:ext>
            </a:extLst>
          </p:cNvPr>
          <p:cNvGrpSpPr/>
          <p:nvPr/>
        </p:nvGrpSpPr>
        <p:grpSpPr>
          <a:xfrm>
            <a:off x="2143334" y="2499934"/>
            <a:ext cx="7905329" cy="3568332"/>
            <a:chOff x="2277208" y="2586828"/>
            <a:chExt cx="7905329" cy="3568332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583BF1A8-E23A-4271-A8E0-9FC752568E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6"/>
            <a:stretch/>
          </p:blipFill>
          <p:spPr>
            <a:xfrm>
              <a:off x="2277208" y="2586828"/>
              <a:ext cx="3374704" cy="3568332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3452C22D-6E9E-4A11-A288-40232104F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418" y="2641866"/>
              <a:ext cx="3626618" cy="1342960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4DCF6842-29CF-4F10-9591-9B757C8A0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418" y="4459347"/>
              <a:ext cx="3626618" cy="134296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66D8E8D-8373-4FC8-82AD-533DDE1EB699}"/>
                </a:ext>
              </a:extLst>
            </p:cNvPr>
            <p:cNvSpPr txBox="1"/>
            <p:nvPr/>
          </p:nvSpPr>
          <p:spPr>
            <a:xfrm>
              <a:off x="6020917" y="4042845"/>
              <a:ext cx="4161620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R" b="1" dirty="0">
                  <a:latin typeface="+mj-ea"/>
                  <a:ea typeface="+mj-ea"/>
                </a:rPr>
                <a:t>Scenario 1: fast-slow relationship</a:t>
              </a:r>
              <a:endParaRPr lang="ko-KR" altLang="en-US" b="1" dirty="0">
                <a:latin typeface="+mj-ea"/>
                <a:ea typeface="+mj-ea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8FDA8B-5D42-4AEC-962F-5F1E904BABE8}"/>
                </a:ext>
              </a:extLst>
            </p:cNvPr>
            <p:cNvSpPr txBox="1"/>
            <p:nvPr/>
          </p:nvSpPr>
          <p:spPr>
            <a:xfrm>
              <a:off x="6020917" y="5860327"/>
              <a:ext cx="4161620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R" b="1" dirty="0">
                  <a:latin typeface="+mj-ea"/>
                  <a:ea typeface="+mj-ea"/>
                </a:rPr>
                <a:t>Scenario 2: slow-fast relationship</a:t>
              </a:r>
              <a:endParaRPr lang="ko-KR" altLang="en-US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148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Limitation of Operand Queues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0"/>
            <a:ext cx="11686477" cy="187072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Large Hardware Overhead of Operand Queues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Estimate the number of registers that the Operand Queue takes with respect to the size of PE array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Operand Queue requires large number of registers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Operand Queues take large chip area and power consumption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07DD430-6574-497A-8CAB-F44EAB97D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09" y="3008262"/>
            <a:ext cx="7226980" cy="26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02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Synchronous Processing Unit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0"/>
            <a:ext cx="11686477" cy="227620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DL workloads have wide range of sparsity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It takes time to propagate dense data chunks through the Conveyor Queue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Need to improve performance for the dense workloads by reducing the propagation delay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Synchronous Processing Unit (SPU): cluster of PE sharing the same data chunk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Decrease the propagation delay of the dense data chunks by factor of the SPU dimension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E22FB50-39C0-4AED-9619-E061307007C5}"/>
              </a:ext>
            </a:extLst>
          </p:cNvPr>
          <p:cNvGrpSpPr/>
          <p:nvPr/>
        </p:nvGrpSpPr>
        <p:grpSpPr>
          <a:xfrm>
            <a:off x="1163808" y="3076453"/>
            <a:ext cx="9864381" cy="3171076"/>
            <a:chOff x="962672" y="3155067"/>
            <a:chExt cx="9864381" cy="3171076"/>
          </a:xfrm>
        </p:grpSpPr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8E24AAD7-90CF-4858-86BD-78866A469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62672" y="3155067"/>
              <a:ext cx="6021524" cy="3171076"/>
            </a:xfrm>
            <a:prstGeom prst="rect">
              <a:avLst/>
            </a:prstGeom>
          </p:spPr>
        </p:pic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7F77CD44-DA44-4790-BD10-4A4CD7A434F2}"/>
                </a:ext>
              </a:extLst>
            </p:cNvPr>
            <p:cNvGrpSpPr/>
            <p:nvPr/>
          </p:nvGrpSpPr>
          <p:grpSpPr>
            <a:xfrm>
              <a:off x="7749099" y="3263497"/>
              <a:ext cx="3077954" cy="3062646"/>
              <a:chOff x="7732548" y="3263497"/>
              <a:chExt cx="3077954" cy="3062646"/>
            </a:xfrm>
          </p:grpSpPr>
          <p:pic>
            <p:nvPicPr>
              <p:cNvPr id="6" name="그래픽 5">
                <a:extLst>
                  <a:ext uri="{FF2B5EF4-FFF2-40B4-BE49-F238E27FC236}">
                    <a16:creationId xmlns:a16="http://schemas.microsoft.com/office/drawing/2014/main" id="{2EA10BEE-1957-45E5-BAAA-DF8A91BE8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32592" y="3848235"/>
                <a:ext cx="2477910" cy="2477908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B6C6DC-BED8-4AF4-B587-9667C613EA97}"/>
                  </a:ext>
                </a:extLst>
              </p:cNvPr>
              <p:cNvSpPr txBox="1"/>
              <p:nvPr/>
            </p:nvSpPr>
            <p:spPr>
              <a:xfrm>
                <a:off x="8995048" y="3263497"/>
                <a:ext cx="14836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Weight</a:t>
                </a:r>
                <a:br>
                  <a:rPr lang="en-US" altLang="ko-KR" sz="1600" b="1" dirty="0">
                    <a:solidFill>
                      <a:schemeClr val="accent5">
                        <a:lumMod val="50000"/>
                      </a:schemeClr>
                    </a:solidFill>
                  </a:rPr>
                </a:br>
                <a:r>
                  <a:rPr lang="en-US" altLang="ko-KR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Chunk Group</a:t>
                </a:r>
                <a:endParaRPr lang="ko-KR" altLang="en-US" sz="16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103E65-9CFB-4AC1-898C-AFC32F98480A}"/>
                  </a:ext>
                </a:extLst>
              </p:cNvPr>
              <p:cNvSpPr txBox="1"/>
              <p:nvPr/>
            </p:nvSpPr>
            <p:spPr>
              <a:xfrm rot="16200000">
                <a:off x="7283098" y="4945780"/>
                <a:ext cx="14836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accent2">
                        <a:lumMod val="50000"/>
                      </a:schemeClr>
                    </a:solidFill>
                  </a:rPr>
                  <a:t>Activation</a:t>
                </a:r>
                <a:br>
                  <a:rPr lang="en-US" altLang="ko-KR" sz="1600" b="1" dirty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en-US" altLang="ko-KR" sz="1600" b="1" dirty="0">
                    <a:solidFill>
                      <a:schemeClr val="accent2">
                        <a:lumMod val="50000"/>
                      </a:schemeClr>
                    </a:solidFill>
                  </a:rPr>
                  <a:t>Chunk Group</a:t>
                </a:r>
                <a:endParaRPr lang="ko-KR" altLang="en-US" sz="1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1842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Asynchronous Dataflow with Conveyor Queue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0"/>
            <a:ext cx="11686477" cy="2052773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Each PE independently fetches data chunk from its own search window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Search window of adjacent PEs are overlapping with each other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Conveyor Queue alleviates PE underutilization caused by the load imbalance issue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fast-slow relationship: shared region provides virtual FIFO between PEs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slow-fast relationship: shared region provides virtual handshake between PEs</a:t>
            </a:r>
          </a:p>
          <a:p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A561E833-7A3D-4967-8AC8-831B65822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9575" y="2783002"/>
            <a:ext cx="7866831" cy="36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Conveyor-SA Architecture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0"/>
            <a:ext cx="11686477" cy="189315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Read pointer (red arrow) is directed towards the data chunk currently being used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SPU fetches data chunk independently from the Conveyor Queue using read pointer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If the read pointer points to the end of the search window, Conveyor Queue doesn’t shift the data chunks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If not, Conveyor Queue shifts the data chunks and send response signal to the SPUs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SPU increases read pointer to make sure that the read pointer is directed to the same data chunk</a:t>
            </a:r>
          </a:p>
          <a:p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B094E0A-F269-42FE-A492-425A2F28DEB7}"/>
              </a:ext>
            </a:extLst>
          </p:cNvPr>
          <p:cNvGrpSpPr/>
          <p:nvPr/>
        </p:nvGrpSpPr>
        <p:grpSpPr>
          <a:xfrm>
            <a:off x="3771856" y="2734659"/>
            <a:ext cx="4648286" cy="3552860"/>
            <a:chOff x="114603" y="128025"/>
            <a:chExt cx="5793827" cy="4428443"/>
          </a:xfrm>
        </p:grpSpPr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6C3A8035-2310-4F9C-B79F-5638F3F2C1DE}"/>
                </a:ext>
              </a:extLst>
            </p:cNvPr>
            <p:cNvSpPr/>
            <p:nvPr/>
          </p:nvSpPr>
          <p:spPr>
            <a:xfrm flipV="1">
              <a:off x="2207582" y="1995865"/>
              <a:ext cx="2714433" cy="896418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9BA19C67-9019-429D-BFB2-0142E0A731BC}"/>
                </a:ext>
              </a:extLst>
            </p:cNvPr>
            <p:cNvSpPr/>
            <p:nvPr/>
          </p:nvSpPr>
          <p:spPr>
            <a:xfrm flipV="1">
              <a:off x="1837658" y="1995865"/>
              <a:ext cx="2638077" cy="896418"/>
            </a:xfrm>
            <a:prstGeom prst="triangle">
              <a:avLst>
                <a:gd name="adj" fmla="val 67451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ED92B2EB-4144-4633-A9D7-4564C529F307}"/>
                </a:ext>
              </a:extLst>
            </p:cNvPr>
            <p:cNvSpPr/>
            <p:nvPr/>
          </p:nvSpPr>
          <p:spPr>
            <a:xfrm flipV="1">
              <a:off x="1477390" y="1995868"/>
              <a:ext cx="2627592" cy="896418"/>
            </a:xfrm>
            <a:prstGeom prst="triangle">
              <a:avLst>
                <a:gd name="adj" fmla="val 34205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2F35F78E-B21D-45F6-B2E1-BA6FFEFC26A1}"/>
                </a:ext>
              </a:extLst>
            </p:cNvPr>
            <p:cNvSpPr/>
            <p:nvPr/>
          </p:nvSpPr>
          <p:spPr>
            <a:xfrm flipV="1">
              <a:off x="1080671" y="1995872"/>
              <a:ext cx="2653558" cy="896418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F076DB6-85D9-46B5-AB7A-4967FAF0B41E}"/>
                </a:ext>
              </a:extLst>
            </p:cNvPr>
            <p:cNvSpPr/>
            <p:nvPr/>
          </p:nvSpPr>
          <p:spPr>
            <a:xfrm rot="5400000">
              <a:off x="2119625" y="-1436227"/>
              <a:ext cx="1713928" cy="54914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D72DC993-EA4B-4C0A-88F3-4DB25EC99721}"/>
                </a:ext>
              </a:extLst>
            </p:cNvPr>
            <p:cNvSpPr/>
            <p:nvPr/>
          </p:nvSpPr>
          <p:spPr>
            <a:xfrm rot="5400000">
              <a:off x="4833034" y="1225712"/>
              <a:ext cx="1860431" cy="13000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0E6F209-441D-4F99-A1DB-7A3823F18085}"/>
                </a:ext>
              </a:extLst>
            </p:cNvPr>
            <p:cNvSpPr/>
            <p:nvPr/>
          </p:nvSpPr>
          <p:spPr>
            <a:xfrm rot="5400000">
              <a:off x="-696302" y="1233791"/>
              <a:ext cx="1860439" cy="107889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2C2023-C333-4E7C-8FB1-A8B09BDDADE8}"/>
                </a:ext>
              </a:extLst>
            </p:cNvPr>
            <p:cNvSpPr txBox="1"/>
            <p:nvPr/>
          </p:nvSpPr>
          <p:spPr>
            <a:xfrm>
              <a:off x="1459051" y="128025"/>
              <a:ext cx="301668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>
                      <a:lumMod val="50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Weight</a:t>
              </a:r>
              <a:r>
                <a:rPr lang="ko-KR" altLang="en-US" sz="1400" b="1" dirty="0">
                  <a:solidFill>
                    <a:schemeClr val="accent5">
                      <a:lumMod val="50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 </a:t>
              </a:r>
              <a:r>
                <a:rPr lang="en-US" altLang="ko-KR" sz="1400" b="1" dirty="0">
                  <a:solidFill>
                    <a:schemeClr val="accent5">
                      <a:lumMod val="50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Conveyor Queue</a:t>
              </a:r>
              <a:endParaRPr lang="ko-KR" altLang="en-US" sz="14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039E54A-5736-47BF-A103-8A2959E2EF3F}"/>
                </a:ext>
              </a:extLst>
            </p:cNvPr>
            <p:cNvSpPr/>
            <p:nvPr/>
          </p:nvSpPr>
          <p:spPr>
            <a:xfrm>
              <a:off x="2070749" y="2775565"/>
              <a:ext cx="680417" cy="6369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SPU1</a:t>
              </a:r>
              <a:endParaRPr lang="ko-KR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F31D3F-91DF-4CB3-AD69-1B1EC0A83F61}"/>
                </a:ext>
              </a:extLst>
            </p:cNvPr>
            <p:cNvSpPr/>
            <p:nvPr/>
          </p:nvSpPr>
          <p:spPr>
            <a:xfrm>
              <a:off x="3244504" y="2775565"/>
              <a:ext cx="680417" cy="6369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SPU2</a:t>
              </a:r>
              <a:endParaRPr lang="ko-KR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D2E455B2-C6B7-4A19-A65E-4AE6957AE214}"/>
                </a:ext>
              </a:extLst>
            </p:cNvPr>
            <p:cNvSpPr/>
            <p:nvPr/>
          </p:nvSpPr>
          <p:spPr>
            <a:xfrm>
              <a:off x="4403550" y="2775566"/>
              <a:ext cx="680417" cy="6369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SPU3</a:t>
              </a:r>
              <a:endParaRPr lang="ko-KR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94ACF3B6-9D55-4375-9A34-CDF2A309F28C}"/>
                </a:ext>
              </a:extLst>
            </p:cNvPr>
            <p:cNvSpPr/>
            <p:nvPr/>
          </p:nvSpPr>
          <p:spPr>
            <a:xfrm>
              <a:off x="4993011" y="616750"/>
              <a:ext cx="449072" cy="138045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chunk group 0</a:t>
              </a:r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AD695ECE-49D5-4E83-8D42-E369B7A0EB98}"/>
                </a:ext>
              </a:extLst>
            </p:cNvPr>
            <p:cNvSpPr/>
            <p:nvPr/>
          </p:nvSpPr>
          <p:spPr>
            <a:xfrm>
              <a:off x="532611" y="616688"/>
              <a:ext cx="449072" cy="13769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chunk group 8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85B8550-AF10-468F-A0C5-D2A1A65F07AF}"/>
                </a:ext>
              </a:extLst>
            </p:cNvPr>
            <p:cNvSpPr/>
            <p:nvPr/>
          </p:nvSpPr>
          <p:spPr>
            <a:xfrm>
              <a:off x="927786" y="4223273"/>
              <a:ext cx="4156182" cy="33319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Conveyor Controller</a:t>
              </a:r>
              <a:endParaRPr lang="ko-KR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02E966B3-14BD-4DBB-8226-B7BD6698BF4E}"/>
                </a:ext>
              </a:extLst>
            </p:cNvPr>
            <p:cNvSpPr/>
            <p:nvPr/>
          </p:nvSpPr>
          <p:spPr>
            <a:xfrm>
              <a:off x="340147" y="1946530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cxnSp>
          <p:nvCxnSpPr>
            <p:cNvPr id="23" name="연결선: 꺾임 22">
              <a:extLst>
                <a:ext uri="{FF2B5EF4-FFF2-40B4-BE49-F238E27FC236}">
                  <a16:creationId xmlns:a16="http://schemas.microsoft.com/office/drawing/2014/main" id="{AFCEE614-86AC-4D06-94D5-2C4BB5B0FCB7}"/>
                </a:ext>
              </a:extLst>
            </p:cNvPr>
            <p:cNvCxnSpPr>
              <a:cxnSpLocks/>
              <a:stCxn id="28" idx="1"/>
              <a:endCxn id="22" idx="2"/>
            </p:cNvCxnSpPr>
            <p:nvPr/>
          </p:nvCxnSpPr>
          <p:spPr>
            <a:xfrm rot="10800000">
              <a:off x="375658" y="2180976"/>
              <a:ext cx="547834" cy="2261682"/>
            </a:xfrm>
            <a:prstGeom prst="bentConnector2">
              <a:avLst/>
            </a:prstGeom>
            <a:ln w="254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AE8179-6C1B-49DE-8EBC-236C864D8A33}"/>
                </a:ext>
              </a:extLst>
            </p:cNvPr>
            <p:cNvSpPr txBox="1"/>
            <p:nvPr/>
          </p:nvSpPr>
          <p:spPr>
            <a:xfrm rot="16200000">
              <a:off x="-387337" y="3202175"/>
              <a:ext cx="1165464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2">
                      <a:lumMod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shift trigger</a:t>
              </a:r>
              <a:endParaRPr lang="ko-KR" altLang="en-US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8F315D35-7C01-4BC9-B0DE-713452C75AEB}"/>
                </a:ext>
              </a:extLst>
            </p:cNvPr>
            <p:cNvSpPr/>
            <p:nvPr/>
          </p:nvSpPr>
          <p:spPr>
            <a:xfrm>
              <a:off x="924511" y="2775567"/>
              <a:ext cx="680417" cy="6369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SPU0</a:t>
              </a:r>
              <a:endParaRPr lang="ko-KR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F2100C5A-664B-451D-B3C1-A7F8388BEF2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20365" y="1158775"/>
              <a:ext cx="0" cy="376130"/>
            </a:xfrm>
            <a:prstGeom prst="straightConnector1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78FA87BD-7C43-49FD-A7F7-5489153C156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04069" y="1116668"/>
              <a:ext cx="0" cy="376130"/>
            </a:xfrm>
            <a:prstGeom prst="straightConnector1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F16D3C8D-4C35-4BB5-9ABE-875189716497}"/>
                </a:ext>
              </a:extLst>
            </p:cNvPr>
            <p:cNvSpPr/>
            <p:nvPr/>
          </p:nvSpPr>
          <p:spPr>
            <a:xfrm>
              <a:off x="923492" y="4402883"/>
              <a:ext cx="203796" cy="7955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1B7CB77E-1334-4EB1-B101-0A1B0149A288}"/>
                </a:ext>
              </a:extLst>
            </p:cNvPr>
            <p:cNvSpPr/>
            <p:nvPr/>
          </p:nvSpPr>
          <p:spPr>
            <a:xfrm>
              <a:off x="918670" y="4287267"/>
              <a:ext cx="203796" cy="7955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C400B9E5-7F2F-483B-9F6E-6A4B5B7ACCD0}"/>
                </a:ext>
              </a:extLst>
            </p:cNvPr>
            <p:cNvSpPr/>
            <p:nvPr/>
          </p:nvSpPr>
          <p:spPr>
            <a:xfrm>
              <a:off x="455076" y="1946530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cxnSp>
          <p:nvCxnSpPr>
            <p:cNvPr id="31" name="연결선: 꺾임 30">
              <a:extLst>
                <a:ext uri="{FF2B5EF4-FFF2-40B4-BE49-F238E27FC236}">
                  <a16:creationId xmlns:a16="http://schemas.microsoft.com/office/drawing/2014/main" id="{11F71259-A4C9-4E76-8FA4-454C21D49DD4}"/>
                </a:ext>
              </a:extLst>
            </p:cNvPr>
            <p:cNvCxnSpPr>
              <a:cxnSpLocks/>
              <a:stCxn id="30" idx="2"/>
              <a:endCxn id="29" idx="1"/>
            </p:cNvCxnSpPr>
            <p:nvPr/>
          </p:nvCxnSpPr>
          <p:spPr>
            <a:xfrm rot="16200000" flipH="1">
              <a:off x="-368405" y="3039967"/>
              <a:ext cx="2146066" cy="428083"/>
            </a:xfrm>
            <a:prstGeom prst="bentConnector2">
              <a:avLst/>
            </a:prstGeom>
            <a:ln w="254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056614-F716-4007-9ED3-3D8E049E7420}"/>
                </a:ext>
              </a:extLst>
            </p:cNvPr>
            <p:cNvSpPr txBox="1"/>
            <p:nvPr/>
          </p:nvSpPr>
          <p:spPr>
            <a:xfrm rot="16200000">
              <a:off x="44761" y="3208011"/>
              <a:ext cx="1165464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2">
                      <a:lumMod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shift response</a:t>
              </a:r>
              <a:endParaRPr lang="ko-KR" altLang="en-US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AE4D5DCB-75DE-4D78-8FAF-D88B3F592E15}"/>
                </a:ext>
              </a:extLst>
            </p:cNvPr>
            <p:cNvSpPr/>
            <p:nvPr/>
          </p:nvSpPr>
          <p:spPr>
            <a:xfrm>
              <a:off x="1128820" y="3186181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5D4008F6-BDF1-4267-A071-EAF60ED91C1E}"/>
                </a:ext>
              </a:extLst>
            </p:cNvPr>
            <p:cNvSpPr/>
            <p:nvPr/>
          </p:nvSpPr>
          <p:spPr>
            <a:xfrm>
              <a:off x="1302819" y="3183499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6AB16BFB-FD50-4513-A023-79C9C67EC170}"/>
                </a:ext>
              </a:extLst>
            </p:cNvPr>
            <p:cNvSpPr/>
            <p:nvPr/>
          </p:nvSpPr>
          <p:spPr>
            <a:xfrm>
              <a:off x="2288447" y="3186181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3260F7B0-5C3F-45C4-8D83-9F97F28B50C1}"/>
                </a:ext>
              </a:extLst>
            </p:cNvPr>
            <p:cNvSpPr/>
            <p:nvPr/>
          </p:nvSpPr>
          <p:spPr>
            <a:xfrm>
              <a:off x="2462446" y="3183499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E1C14FA6-4E9F-4D18-BCC3-6F2A9E76CE86}"/>
                </a:ext>
              </a:extLst>
            </p:cNvPr>
            <p:cNvSpPr/>
            <p:nvPr/>
          </p:nvSpPr>
          <p:spPr>
            <a:xfrm>
              <a:off x="3456420" y="3186181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7D3625DD-784F-41EA-8B21-2272D4829F03}"/>
                </a:ext>
              </a:extLst>
            </p:cNvPr>
            <p:cNvSpPr/>
            <p:nvPr/>
          </p:nvSpPr>
          <p:spPr>
            <a:xfrm>
              <a:off x="3630419" y="3183499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33C301A3-8E79-4B81-9E76-8B3CA10CD629}"/>
                </a:ext>
              </a:extLst>
            </p:cNvPr>
            <p:cNvSpPr/>
            <p:nvPr/>
          </p:nvSpPr>
          <p:spPr>
            <a:xfrm>
              <a:off x="4623454" y="3186181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36F8D727-9CF3-4497-98E1-FBDA0D8DCE97}"/>
                </a:ext>
              </a:extLst>
            </p:cNvPr>
            <p:cNvSpPr/>
            <p:nvPr/>
          </p:nvSpPr>
          <p:spPr>
            <a:xfrm>
              <a:off x="4797453" y="3183499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618E695-B4C8-48FF-9479-DE97316B6350}"/>
                </a:ext>
              </a:extLst>
            </p:cNvPr>
            <p:cNvSpPr/>
            <p:nvPr/>
          </p:nvSpPr>
          <p:spPr>
            <a:xfrm>
              <a:off x="1128820" y="4214007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DEE7C322-260F-4D98-8E41-D6897F839A27}"/>
                </a:ext>
              </a:extLst>
            </p:cNvPr>
            <p:cNvSpPr/>
            <p:nvPr/>
          </p:nvSpPr>
          <p:spPr>
            <a:xfrm>
              <a:off x="1302819" y="4214007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D12CC64D-F116-44CA-ABAC-E469C9568FFF}"/>
                </a:ext>
              </a:extLst>
            </p:cNvPr>
            <p:cNvSpPr/>
            <p:nvPr/>
          </p:nvSpPr>
          <p:spPr>
            <a:xfrm>
              <a:off x="2288447" y="4214007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00B45C77-BA3F-42C5-BE41-455F69CCC356}"/>
                </a:ext>
              </a:extLst>
            </p:cNvPr>
            <p:cNvSpPr/>
            <p:nvPr/>
          </p:nvSpPr>
          <p:spPr>
            <a:xfrm>
              <a:off x="2462446" y="4214007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3D071EFC-8CFF-425E-AB0A-FA2306397CEA}"/>
                </a:ext>
              </a:extLst>
            </p:cNvPr>
            <p:cNvSpPr/>
            <p:nvPr/>
          </p:nvSpPr>
          <p:spPr>
            <a:xfrm>
              <a:off x="3452186" y="4214007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823A2DF5-9E8B-4D31-B2F1-8D55C4638044}"/>
                </a:ext>
              </a:extLst>
            </p:cNvPr>
            <p:cNvSpPr/>
            <p:nvPr/>
          </p:nvSpPr>
          <p:spPr>
            <a:xfrm>
              <a:off x="3626185" y="4214007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E457BF8F-335E-401E-848E-0C5668C06703}"/>
                </a:ext>
              </a:extLst>
            </p:cNvPr>
            <p:cNvSpPr/>
            <p:nvPr/>
          </p:nvSpPr>
          <p:spPr>
            <a:xfrm>
              <a:off x="4680605" y="4214007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5BF2F00D-F62B-4BD3-97FF-C6C18FBCFE54}"/>
                </a:ext>
              </a:extLst>
            </p:cNvPr>
            <p:cNvSpPr/>
            <p:nvPr/>
          </p:nvSpPr>
          <p:spPr>
            <a:xfrm>
              <a:off x="4854604" y="4214007"/>
              <a:ext cx="71022" cy="2344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A0BB061F-FDF4-483A-8C99-96F0E86B4F31}"/>
                </a:ext>
              </a:extLst>
            </p:cNvPr>
            <p:cNvCxnSpPr>
              <a:stCxn id="33" idx="2"/>
              <a:endCxn id="41" idx="0"/>
            </p:cNvCxnSpPr>
            <p:nvPr/>
          </p:nvCxnSpPr>
          <p:spPr>
            <a:xfrm>
              <a:off x="1164331" y="3420627"/>
              <a:ext cx="0" cy="793380"/>
            </a:xfrm>
            <a:prstGeom prst="straightConnector1">
              <a:avLst/>
            </a:prstGeom>
            <a:ln w="254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화살표 연결선 49">
              <a:extLst>
                <a:ext uri="{FF2B5EF4-FFF2-40B4-BE49-F238E27FC236}">
                  <a16:creationId xmlns:a16="http://schemas.microsoft.com/office/drawing/2014/main" id="{E3950DFB-8E23-455F-8E53-A37A580D29E6}"/>
                </a:ext>
              </a:extLst>
            </p:cNvPr>
            <p:cNvCxnSpPr>
              <a:cxnSpLocks/>
              <a:stCxn id="42" idx="0"/>
              <a:endCxn id="34" idx="2"/>
            </p:cNvCxnSpPr>
            <p:nvPr/>
          </p:nvCxnSpPr>
          <p:spPr>
            <a:xfrm flipV="1">
              <a:off x="1338330" y="3417945"/>
              <a:ext cx="0" cy="796062"/>
            </a:xfrm>
            <a:prstGeom prst="straightConnector1">
              <a:avLst/>
            </a:prstGeom>
            <a:ln w="254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AC05BBF6-83CB-4137-9E74-D335B6A1063A}"/>
                </a:ext>
              </a:extLst>
            </p:cNvPr>
            <p:cNvCxnSpPr>
              <a:cxnSpLocks/>
              <a:stCxn id="35" idx="2"/>
              <a:endCxn id="43" idx="0"/>
            </p:cNvCxnSpPr>
            <p:nvPr/>
          </p:nvCxnSpPr>
          <p:spPr>
            <a:xfrm>
              <a:off x="2323958" y="3420627"/>
              <a:ext cx="0" cy="793380"/>
            </a:xfrm>
            <a:prstGeom prst="straightConnector1">
              <a:avLst/>
            </a:prstGeom>
            <a:ln w="254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5AE526F5-3EC4-4949-AEA1-B32C5799A889}"/>
                </a:ext>
              </a:extLst>
            </p:cNvPr>
            <p:cNvCxnSpPr>
              <a:cxnSpLocks/>
              <a:stCxn id="44" idx="0"/>
              <a:endCxn id="36" idx="2"/>
            </p:cNvCxnSpPr>
            <p:nvPr/>
          </p:nvCxnSpPr>
          <p:spPr>
            <a:xfrm flipV="1">
              <a:off x="2497957" y="3417945"/>
              <a:ext cx="0" cy="796062"/>
            </a:xfrm>
            <a:prstGeom prst="straightConnector1">
              <a:avLst/>
            </a:prstGeom>
            <a:ln w="254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102CBF41-80BA-4D77-B522-78D67E9FF8B7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>
              <a:off x="3491931" y="3420627"/>
              <a:ext cx="0" cy="793380"/>
            </a:xfrm>
            <a:prstGeom prst="straightConnector1">
              <a:avLst/>
            </a:prstGeom>
            <a:ln w="254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CFB1D75A-14B9-48EE-B4A3-5BB68B19397F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 flipV="1">
              <a:off x="3665930" y="3417945"/>
              <a:ext cx="0" cy="796062"/>
            </a:xfrm>
            <a:prstGeom prst="straightConnector1">
              <a:avLst/>
            </a:prstGeom>
            <a:ln w="254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5FC1FC3D-52FD-42EF-8AA0-EC325EE1D3AA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>
              <a:off x="4658965" y="3420627"/>
              <a:ext cx="0" cy="793380"/>
            </a:xfrm>
            <a:prstGeom prst="straightConnector1">
              <a:avLst/>
            </a:prstGeom>
            <a:ln w="254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7E24CECB-DF60-4373-A1F7-141C1175E233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 flipV="1">
              <a:off x="4832964" y="3417945"/>
              <a:ext cx="0" cy="796062"/>
            </a:xfrm>
            <a:prstGeom prst="straightConnector1">
              <a:avLst/>
            </a:prstGeom>
            <a:ln w="254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42DFFC0-452A-4869-9F16-7563B9C94D38}"/>
                </a:ext>
              </a:extLst>
            </p:cNvPr>
            <p:cNvSpPr txBox="1"/>
            <p:nvPr/>
          </p:nvSpPr>
          <p:spPr>
            <a:xfrm rot="16200000">
              <a:off x="684931" y="3735614"/>
              <a:ext cx="67037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2">
                      <a:lumMod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request</a:t>
              </a:r>
              <a:endParaRPr lang="ko-KR" altLang="en-US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5AA2F6F-382D-4C01-9E69-A18B275071ED}"/>
                </a:ext>
              </a:extLst>
            </p:cNvPr>
            <p:cNvSpPr txBox="1"/>
            <p:nvPr/>
          </p:nvSpPr>
          <p:spPr>
            <a:xfrm rot="16200000">
              <a:off x="1104623" y="3737250"/>
              <a:ext cx="67037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2">
                      <a:lumMod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response</a:t>
              </a:r>
              <a:endParaRPr lang="ko-KR" altLang="en-US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97EA728-D83A-4E82-834D-3BC7D2C79308}"/>
                </a:ext>
              </a:extLst>
            </p:cNvPr>
            <p:cNvSpPr txBox="1"/>
            <p:nvPr/>
          </p:nvSpPr>
          <p:spPr>
            <a:xfrm rot="16200000">
              <a:off x="1855532" y="3735160"/>
              <a:ext cx="67037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2">
                      <a:lumMod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request</a:t>
              </a:r>
              <a:endParaRPr lang="ko-KR" altLang="en-US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C70DB92-27C1-4B1E-9FDA-063256C4E5BA}"/>
                </a:ext>
              </a:extLst>
            </p:cNvPr>
            <p:cNvSpPr txBox="1"/>
            <p:nvPr/>
          </p:nvSpPr>
          <p:spPr>
            <a:xfrm rot="16200000">
              <a:off x="2275224" y="3736796"/>
              <a:ext cx="67037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2">
                      <a:lumMod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response</a:t>
              </a:r>
              <a:endParaRPr lang="ko-KR" altLang="en-US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213D428-1E39-4FB2-A0F8-4B64E455FE43}"/>
                </a:ext>
              </a:extLst>
            </p:cNvPr>
            <p:cNvSpPr txBox="1"/>
            <p:nvPr/>
          </p:nvSpPr>
          <p:spPr>
            <a:xfrm rot="16200000">
              <a:off x="3023505" y="3728187"/>
              <a:ext cx="67037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2">
                      <a:lumMod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request</a:t>
              </a:r>
              <a:endParaRPr lang="ko-KR" altLang="en-US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1905780-C06A-4F9D-BD44-7B232B78BDF9}"/>
                </a:ext>
              </a:extLst>
            </p:cNvPr>
            <p:cNvSpPr txBox="1"/>
            <p:nvPr/>
          </p:nvSpPr>
          <p:spPr>
            <a:xfrm rot="16200000">
              <a:off x="3443197" y="3729823"/>
              <a:ext cx="67037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2">
                      <a:lumMod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response</a:t>
              </a:r>
              <a:endParaRPr lang="ko-KR" altLang="en-US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04A4AA3-997C-4B12-89F5-4F5E705F1BE2}"/>
                </a:ext>
              </a:extLst>
            </p:cNvPr>
            <p:cNvSpPr txBox="1"/>
            <p:nvPr/>
          </p:nvSpPr>
          <p:spPr>
            <a:xfrm rot="16200000">
              <a:off x="4190539" y="3742723"/>
              <a:ext cx="67037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2">
                      <a:lumMod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request</a:t>
              </a:r>
              <a:endParaRPr lang="ko-KR" altLang="en-US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85D6DED-84BF-46C6-A86A-161DED29B7A7}"/>
                </a:ext>
              </a:extLst>
            </p:cNvPr>
            <p:cNvSpPr txBox="1"/>
            <p:nvPr/>
          </p:nvSpPr>
          <p:spPr>
            <a:xfrm rot="16200000">
              <a:off x="4610231" y="3744359"/>
              <a:ext cx="67037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2">
                      <a:lumMod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response</a:t>
              </a:r>
              <a:endParaRPr lang="ko-KR" altLang="en-US" sz="1050" b="1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65" name="직선 화살표 연결선 64">
              <a:extLst>
                <a:ext uri="{FF2B5EF4-FFF2-40B4-BE49-F238E27FC236}">
                  <a16:creationId xmlns:a16="http://schemas.microsoft.com/office/drawing/2014/main" id="{B8363631-81CB-4FDB-B034-579B1DA1832B}"/>
                </a:ext>
              </a:extLst>
            </p:cNvPr>
            <p:cNvCxnSpPr>
              <a:cxnSpLocks/>
              <a:stCxn id="25" idx="0"/>
              <a:endCxn id="70" idx="2"/>
            </p:cNvCxnSpPr>
            <p:nvPr/>
          </p:nvCxnSpPr>
          <p:spPr>
            <a:xfrm flipV="1">
              <a:off x="1264720" y="1991097"/>
              <a:ext cx="611225" cy="78447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>
              <a:extLst>
                <a:ext uri="{FF2B5EF4-FFF2-40B4-BE49-F238E27FC236}">
                  <a16:creationId xmlns:a16="http://schemas.microsoft.com/office/drawing/2014/main" id="{B9F9BBAF-D83C-43E8-98FC-D5B3FE7B3D3B}"/>
                </a:ext>
              </a:extLst>
            </p:cNvPr>
            <p:cNvCxnSpPr>
              <a:cxnSpLocks/>
              <a:stCxn id="16" idx="0"/>
              <a:endCxn id="71" idx="2"/>
            </p:cNvCxnSpPr>
            <p:nvPr/>
          </p:nvCxnSpPr>
          <p:spPr>
            <a:xfrm flipV="1">
              <a:off x="2410958" y="1998540"/>
              <a:ext cx="21906" cy="77702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>
              <a:extLst>
                <a:ext uri="{FF2B5EF4-FFF2-40B4-BE49-F238E27FC236}">
                  <a16:creationId xmlns:a16="http://schemas.microsoft.com/office/drawing/2014/main" id="{3D0C95C8-5851-4504-A8D3-D748B59822EE}"/>
                </a:ext>
              </a:extLst>
            </p:cNvPr>
            <p:cNvCxnSpPr>
              <a:cxnSpLocks/>
              <a:stCxn id="17" idx="0"/>
              <a:endCxn id="73" idx="2"/>
            </p:cNvCxnSpPr>
            <p:nvPr/>
          </p:nvCxnSpPr>
          <p:spPr>
            <a:xfrm flipH="1" flipV="1">
              <a:off x="3549612" y="1998540"/>
              <a:ext cx="35101" cy="77702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>
              <a:extLst>
                <a:ext uri="{FF2B5EF4-FFF2-40B4-BE49-F238E27FC236}">
                  <a16:creationId xmlns:a16="http://schemas.microsoft.com/office/drawing/2014/main" id="{3E3A7F09-DA1C-4991-B80B-E8A14687721D}"/>
                </a:ext>
              </a:extLst>
            </p:cNvPr>
            <p:cNvCxnSpPr>
              <a:cxnSpLocks/>
              <a:stCxn id="18" idx="0"/>
              <a:endCxn id="74" idx="2"/>
            </p:cNvCxnSpPr>
            <p:nvPr/>
          </p:nvCxnSpPr>
          <p:spPr>
            <a:xfrm flipH="1" flipV="1">
              <a:off x="4104982" y="1998538"/>
              <a:ext cx="638777" cy="77702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1199010D-54EB-45B7-9794-EEB41C8209E7}"/>
                </a:ext>
              </a:extLst>
            </p:cNvPr>
            <p:cNvSpPr/>
            <p:nvPr/>
          </p:nvSpPr>
          <p:spPr>
            <a:xfrm>
              <a:off x="1092399" y="610645"/>
              <a:ext cx="449072" cy="138045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chunk group 7</a:t>
              </a:r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D553A0C0-4FF0-4550-9FA0-DAF5F467A6E2}"/>
                </a:ext>
              </a:extLst>
            </p:cNvPr>
            <p:cNvSpPr/>
            <p:nvPr/>
          </p:nvSpPr>
          <p:spPr>
            <a:xfrm>
              <a:off x="1651409" y="610645"/>
              <a:ext cx="449072" cy="138045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chunk group 6</a:t>
              </a:r>
            </a:p>
          </p:txBody>
        </p:sp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5C5C3937-F52E-4BD6-94D8-15EC22B492CB}"/>
                </a:ext>
              </a:extLst>
            </p:cNvPr>
            <p:cNvSpPr/>
            <p:nvPr/>
          </p:nvSpPr>
          <p:spPr>
            <a:xfrm>
              <a:off x="2208328" y="618088"/>
              <a:ext cx="449072" cy="138045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chunk group 5</a:t>
              </a:r>
            </a:p>
          </p:txBody>
        </p:sp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id="{0C65563D-FF34-46A1-979C-2E49E0E1A5EA}"/>
                </a:ext>
              </a:extLst>
            </p:cNvPr>
            <p:cNvSpPr/>
            <p:nvPr/>
          </p:nvSpPr>
          <p:spPr>
            <a:xfrm>
              <a:off x="2767338" y="618088"/>
              <a:ext cx="449072" cy="138045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chunk group 4</a:t>
              </a:r>
            </a:p>
          </p:txBody>
        </p:sp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id="{B7158A6E-BEDA-4AEA-A395-90BB99A1E9DF}"/>
                </a:ext>
              </a:extLst>
            </p:cNvPr>
            <p:cNvSpPr/>
            <p:nvPr/>
          </p:nvSpPr>
          <p:spPr>
            <a:xfrm>
              <a:off x="3325076" y="618088"/>
              <a:ext cx="449072" cy="138045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chunk group 3</a:t>
              </a:r>
            </a:p>
          </p:txBody>
        </p:sp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DD783A68-6529-4A63-B4DE-D077A69D0B64}"/>
                </a:ext>
              </a:extLst>
            </p:cNvPr>
            <p:cNvSpPr/>
            <p:nvPr/>
          </p:nvSpPr>
          <p:spPr>
            <a:xfrm>
              <a:off x="3880446" y="618086"/>
              <a:ext cx="449072" cy="138045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chunk group 2</a:t>
              </a:r>
            </a:p>
          </p:txBody>
        </p:sp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id="{801A7AD7-466E-45AA-B903-05093D3C0B6A}"/>
                </a:ext>
              </a:extLst>
            </p:cNvPr>
            <p:cNvSpPr/>
            <p:nvPr/>
          </p:nvSpPr>
          <p:spPr>
            <a:xfrm>
              <a:off x="4436700" y="613774"/>
              <a:ext cx="449072" cy="138045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chunk group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28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D7BB6686-1D13-499F-AA6E-1EED08111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458" y="1910861"/>
            <a:ext cx="7763084" cy="21687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6600" b="1" dirty="0">
                <a:latin typeface="+mj-ea"/>
              </a:rPr>
              <a:t>Background</a:t>
            </a:r>
            <a:endParaRPr lang="ko-KR" altLang="en-US" sz="66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3365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Sparsity Exploitation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39"/>
            <a:ext cx="11686477" cy="1344525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DL workloads show high sparsity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Zero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values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generate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a large number of ineffectual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computations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About 60% of the total computations are ineffectual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4A43D1-585E-4F80-8704-9D5D2E4DE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58" y="2947471"/>
            <a:ext cx="8432778" cy="2122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FE3B1-C081-4311-B8AE-2AAAA5960C95}"/>
              </a:ext>
            </a:extLst>
          </p:cNvPr>
          <p:cNvSpPr txBox="1"/>
          <p:nvPr/>
        </p:nvSpPr>
        <p:spPr>
          <a:xfrm>
            <a:off x="2481153" y="5158561"/>
            <a:ext cx="7229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Ratio of effectual/ineffectual computations of CNN workloads</a:t>
            </a:r>
            <a:endParaRPr lang="ko-KR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478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Limitations of Conventional Sparse-DNN Accelerators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3292" y="690426"/>
            <a:ext cx="5465824" cy="1536959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Systolic Array-like architecture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Static Dataflow</a:t>
            </a:r>
          </a:p>
          <a:p>
            <a:pPr lvl="1"/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(+)</a:t>
            </a:r>
            <a:r>
              <a:rPr lang="en-US" altLang="ko-KR" dirty="0">
                <a:solidFill>
                  <a:srgbClr val="0070C0"/>
                </a:solidFill>
              </a:rPr>
              <a:t> Low hardware overhead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</a:rPr>
              <a:t>(-)</a:t>
            </a:r>
            <a:r>
              <a:rPr lang="en-US" altLang="ko-KR" dirty="0">
                <a:solidFill>
                  <a:srgbClr val="FF0000"/>
                </a:solidFill>
              </a:rPr>
              <a:t> Hard to skip ineffectual computations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D3AD20E9-F14C-437F-BAFB-9DB9E347AED8}"/>
              </a:ext>
            </a:extLst>
          </p:cNvPr>
          <p:cNvSpPr/>
          <p:nvPr/>
        </p:nvSpPr>
        <p:spPr>
          <a:xfrm>
            <a:off x="2218398" y="3462646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PE</a:t>
            </a:r>
          </a:p>
          <a:p>
            <a:pPr algn="ctr"/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9C15E501-AE60-4500-9AB3-D48A9996456C}"/>
              </a:ext>
            </a:extLst>
          </p:cNvPr>
          <p:cNvSpPr/>
          <p:nvPr/>
        </p:nvSpPr>
        <p:spPr>
          <a:xfrm>
            <a:off x="3593806" y="3462646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PE</a:t>
            </a:r>
          </a:p>
          <a:p>
            <a:pPr algn="ctr"/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C60FF112-8F3C-47E2-A23C-DEDBD803CA11}"/>
              </a:ext>
            </a:extLst>
          </p:cNvPr>
          <p:cNvSpPr/>
          <p:nvPr/>
        </p:nvSpPr>
        <p:spPr>
          <a:xfrm>
            <a:off x="2218398" y="4838687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PE</a:t>
            </a:r>
          </a:p>
          <a:p>
            <a:pPr algn="ctr"/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82E70B14-0F70-4AF6-840E-2F0E71FFB135}"/>
              </a:ext>
            </a:extLst>
          </p:cNvPr>
          <p:cNvSpPr/>
          <p:nvPr/>
        </p:nvSpPr>
        <p:spPr>
          <a:xfrm>
            <a:off x="3593806" y="4838687"/>
            <a:ext cx="900000" cy="90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PE</a:t>
            </a:r>
          </a:p>
          <a:p>
            <a:pPr algn="ctr"/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42" name="사각형: 둥근 모서리 141">
            <a:extLst>
              <a:ext uri="{FF2B5EF4-FFF2-40B4-BE49-F238E27FC236}">
                <a16:creationId xmlns:a16="http://schemas.microsoft.com/office/drawing/2014/main" id="{C1025AA2-D251-43E4-9B30-0D261D25D560}"/>
              </a:ext>
            </a:extLst>
          </p:cNvPr>
          <p:cNvSpPr/>
          <p:nvPr/>
        </p:nvSpPr>
        <p:spPr>
          <a:xfrm>
            <a:off x="2218398" y="2599267"/>
            <a:ext cx="2275408" cy="682625"/>
          </a:xfrm>
          <a:prstGeom prst="roundRect">
            <a:avLst>
              <a:gd name="adj" fmla="val 13893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6" name="타원 145">
            <a:extLst>
              <a:ext uri="{FF2B5EF4-FFF2-40B4-BE49-F238E27FC236}">
                <a16:creationId xmlns:a16="http://schemas.microsoft.com/office/drawing/2014/main" id="{6331E4B2-1D36-4E38-AFD1-185004449775}"/>
              </a:ext>
            </a:extLst>
          </p:cNvPr>
          <p:cNvSpPr/>
          <p:nvPr/>
        </p:nvSpPr>
        <p:spPr>
          <a:xfrm>
            <a:off x="2748680" y="2974027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타원 146">
            <a:extLst>
              <a:ext uri="{FF2B5EF4-FFF2-40B4-BE49-F238E27FC236}">
                <a16:creationId xmlns:a16="http://schemas.microsoft.com/office/drawing/2014/main" id="{96A6D069-CC9E-4F35-BDF4-31C563654DCD}"/>
              </a:ext>
            </a:extLst>
          </p:cNvPr>
          <p:cNvSpPr/>
          <p:nvPr/>
        </p:nvSpPr>
        <p:spPr>
          <a:xfrm>
            <a:off x="4117105" y="2980327"/>
            <a:ext cx="216000" cy="216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타원 147">
            <a:extLst>
              <a:ext uri="{FF2B5EF4-FFF2-40B4-BE49-F238E27FC236}">
                <a16:creationId xmlns:a16="http://schemas.microsoft.com/office/drawing/2014/main" id="{6009AF20-9631-471C-AEE1-5D228BC84A5A}"/>
              </a:ext>
            </a:extLst>
          </p:cNvPr>
          <p:cNvSpPr/>
          <p:nvPr/>
        </p:nvSpPr>
        <p:spPr>
          <a:xfrm>
            <a:off x="2748680" y="2682770"/>
            <a:ext cx="216000" cy="216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타원 148">
            <a:extLst>
              <a:ext uri="{FF2B5EF4-FFF2-40B4-BE49-F238E27FC236}">
                <a16:creationId xmlns:a16="http://schemas.microsoft.com/office/drawing/2014/main" id="{7A0D8CFE-84BD-4EF3-813D-72EB8B76C0F4}"/>
              </a:ext>
            </a:extLst>
          </p:cNvPr>
          <p:cNvSpPr/>
          <p:nvPr/>
        </p:nvSpPr>
        <p:spPr>
          <a:xfrm>
            <a:off x="4117105" y="2689070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BF1C881-D198-4A58-9B18-4106DB3B6BBD}"/>
              </a:ext>
            </a:extLst>
          </p:cNvPr>
          <p:cNvSpPr txBox="1"/>
          <p:nvPr/>
        </p:nvSpPr>
        <p:spPr>
          <a:xfrm>
            <a:off x="2318935" y="2227873"/>
            <a:ext cx="2074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Activation Buffer</a:t>
            </a:r>
            <a:endParaRPr lang="ko-KR" altLang="en-US" dirty="0"/>
          </a:p>
        </p:txBody>
      </p:sp>
      <p:sp>
        <p:nvSpPr>
          <p:cNvPr id="153" name="사각형: 둥근 모서리 152">
            <a:extLst>
              <a:ext uri="{FF2B5EF4-FFF2-40B4-BE49-F238E27FC236}">
                <a16:creationId xmlns:a16="http://schemas.microsoft.com/office/drawing/2014/main" id="{6580B48D-9835-448C-8AB1-0F11835C2F67}"/>
              </a:ext>
            </a:extLst>
          </p:cNvPr>
          <p:cNvSpPr/>
          <p:nvPr/>
        </p:nvSpPr>
        <p:spPr>
          <a:xfrm rot="16200000">
            <a:off x="543809" y="4259670"/>
            <a:ext cx="2275408" cy="682625"/>
          </a:xfrm>
          <a:prstGeom prst="roundRect">
            <a:avLst>
              <a:gd name="adj" fmla="val 13893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55" name="타원 154">
            <a:extLst>
              <a:ext uri="{FF2B5EF4-FFF2-40B4-BE49-F238E27FC236}">
                <a16:creationId xmlns:a16="http://schemas.microsoft.com/office/drawing/2014/main" id="{8ACCF907-91AA-49B0-8F1C-7B9AC380A748}"/>
              </a:ext>
            </a:extLst>
          </p:cNvPr>
          <p:cNvSpPr/>
          <p:nvPr/>
        </p:nvSpPr>
        <p:spPr>
          <a:xfrm rot="16200000">
            <a:off x="1717021" y="5411504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타원 155">
            <a:extLst>
              <a:ext uri="{FF2B5EF4-FFF2-40B4-BE49-F238E27FC236}">
                <a16:creationId xmlns:a16="http://schemas.microsoft.com/office/drawing/2014/main" id="{B832752E-EAFA-4486-B6B9-A58C7F3E204D}"/>
              </a:ext>
            </a:extLst>
          </p:cNvPr>
          <p:cNvSpPr/>
          <p:nvPr/>
        </p:nvSpPr>
        <p:spPr>
          <a:xfrm rot="16200000">
            <a:off x="1723321" y="4001804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타원 156">
            <a:extLst>
              <a:ext uri="{FF2B5EF4-FFF2-40B4-BE49-F238E27FC236}">
                <a16:creationId xmlns:a16="http://schemas.microsoft.com/office/drawing/2014/main" id="{F61A4E3B-AFF4-4CAF-AF66-D1E628F1DA43}"/>
              </a:ext>
            </a:extLst>
          </p:cNvPr>
          <p:cNvSpPr/>
          <p:nvPr/>
        </p:nvSpPr>
        <p:spPr>
          <a:xfrm rot="16200000">
            <a:off x="1425764" y="5411504"/>
            <a:ext cx="216000" cy="216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타원 157">
            <a:extLst>
              <a:ext uri="{FF2B5EF4-FFF2-40B4-BE49-F238E27FC236}">
                <a16:creationId xmlns:a16="http://schemas.microsoft.com/office/drawing/2014/main" id="{18B29E92-F22C-4B1C-B515-62B21334D3B3}"/>
              </a:ext>
            </a:extLst>
          </p:cNvPr>
          <p:cNvSpPr/>
          <p:nvPr/>
        </p:nvSpPr>
        <p:spPr>
          <a:xfrm rot="16200000">
            <a:off x="1432064" y="4001804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648D26D-FF32-41FD-A69E-78E13828C6B7}"/>
              </a:ext>
            </a:extLst>
          </p:cNvPr>
          <p:cNvSpPr txBox="1"/>
          <p:nvPr/>
        </p:nvSpPr>
        <p:spPr>
          <a:xfrm rot="16200000">
            <a:off x="118366" y="4416316"/>
            <a:ext cx="2074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Weight Buffer</a:t>
            </a:r>
            <a:endParaRPr lang="ko-KR" altLang="en-US" dirty="0"/>
          </a:p>
        </p:txBody>
      </p: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4F88EB6D-59B2-49B0-8503-1DABEB548308}"/>
              </a:ext>
            </a:extLst>
          </p:cNvPr>
          <p:cNvGrpSpPr/>
          <p:nvPr/>
        </p:nvGrpSpPr>
        <p:grpSpPr>
          <a:xfrm>
            <a:off x="1760498" y="5950609"/>
            <a:ext cx="2572607" cy="338625"/>
            <a:chOff x="1437621" y="5880465"/>
            <a:chExt cx="2572607" cy="338625"/>
          </a:xfrm>
        </p:grpSpPr>
        <p:sp>
          <p:nvSpPr>
            <p:cNvPr id="161" name="타원 160">
              <a:extLst>
                <a:ext uri="{FF2B5EF4-FFF2-40B4-BE49-F238E27FC236}">
                  <a16:creationId xmlns:a16="http://schemas.microsoft.com/office/drawing/2014/main" id="{6F8E0602-79E2-4E84-A94B-355DA928072C}"/>
                </a:ext>
              </a:extLst>
            </p:cNvPr>
            <p:cNvSpPr/>
            <p:nvPr/>
          </p:nvSpPr>
          <p:spPr>
            <a:xfrm rot="16200000">
              <a:off x="3010398" y="5945110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타원 161">
              <a:extLst>
                <a:ext uri="{FF2B5EF4-FFF2-40B4-BE49-F238E27FC236}">
                  <a16:creationId xmlns:a16="http://schemas.microsoft.com/office/drawing/2014/main" id="{1F025B64-7E3C-462C-8C29-9BE9C6A1827C}"/>
                </a:ext>
              </a:extLst>
            </p:cNvPr>
            <p:cNvSpPr/>
            <p:nvPr/>
          </p:nvSpPr>
          <p:spPr>
            <a:xfrm>
              <a:off x="1437621" y="5945110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328C851-5E9F-49CA-B48F-8E1D9D136639}"/>
                </a:ext>
              </a:extLst>
            </p:cNvPr>
            <p:cNvSpPr txBox="1"/>
            <p:nvPr/>
          </p:nvSpPr>
          <p:spPr>
            <a:xfrm>
              <a:off x="1656436" y="5880536"/>
              <a:ext cx="10874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tx1"/>
                  </a:solidFill>
                </a:rPr>
                <a:t>Nonzero</a:t>
              </a:r>
              <a:endParaRPr lang="ko-KR" altLang="en-US" sz="1600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F7A433D-795F-4C91-8592-06D82D77E1AF}"/>
                </a:ext>
              </a:extLst>
            </p:cNvPr>
            <p:cNvSpPr txBox="1"/>
            <p:nvPr/>
          </p:nvSpPr>
          <p:spPr>
            <a:xfrm>
              <a:off x="3229214" y="5880465"/>
              <a:ext cx="78101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tx1"/>
                  </a:solidFill>
                </a:rPr>
                <a:t>Zero</a:t>
              </a:r>
              <a:endParaRPr lang="ko-KR" altLang="en-US" sz="1600" dirty="0"/>
            </a:p>
          </p:txBody>
        </p:sp>
      </p:grpSp>
      <p:sp>
        <p:nvSpPr>
          <p:cNvPr id="191" name="텍스트 개체 틀 2">
            <a:extLst>
              <a:ext uri="{FF2B5EF4-FFF2-40B4-BE49-F238E27FC236}">
                <a16:creationId xmlns:a16="http://schemas.microsoft.com/office/drawing/2014/main" id="{4E7279C9-A411-4DB1-B756-83B1B354B412}"/>
              </a:ext>
            </a:extLst>
          </p:cNvPr>
          <p:cNvSpPr txBox="1">
            <a:spLocks/>
          </p:cNvSpPr>
          <p:nvPr/>
        </p:nvSpPr>
        <p:spPr>
          <a:xfrm>
            <a:off x="6446244" y="690426"/>
            <a:ext cx="5034210" cy="1536959"/>
          </a:xfrm>
          <a:prstGeom prst="rect">
            <a:avLst/>
          </a:prstGeom>
        </p:spPr>
        <p:txBody>
          <a:bodyPr lIns="72000" tIns="72000" rIns="36000" bIns="0">
            <a:normAutofit/>
          </a:bodyPr>
          <a:lstStyle>
            <a:lvl1pPr marL="144000" indent="-180000" algn="l" defTabSz="914400" rtl="0" eaLnBrk="1" latin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lang="ko-KR" altLang="en-US" sz="2000" b="1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432000" indent="-1800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ko-KR" altLang="en-US" sz="18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2pPr>
            <a:lvl3pPr marL="720000" indent="-1800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lang="ko-KR" altLang="en-US" sz="16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3pPr>
            <a:lvl4pPr marL="1008000" indent="-180975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lang="ko-KR" altLang="en-US" sz="14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4pPr>
            <a:lvl5pPr marL="449263" indent="-85725" algn="l" defTabSz="914400" rtl="0" eaLnBrk="1" latinLnBrk="1" hangingPunct="1">
              <a:lnSpc>
                <a:spcPct val="90000"/>
              </a:lnSpc>
              <a:spcBef>
                <a:spcPts val="300"/>
              </a:spcBef>
              <a:buFont typeface="Calibri" panose="020F0502020204030204" pitchFamily="34" charset="0"/>
              <a:buChar char="◦"/>
              <a:defRPr lang="ko-KR" altLang="en-US" sz="10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6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Accelerator with Flexible Networks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Flexible Dataflow</a:t>
            </a:r>
            <a:endParaRPr lang="en-US" altLang="ko-KR" dirty="0">
              <a:solidFill>
                <a:srgbClr val="FF0000"/>
              </a:solidFill>
            </a:endParaRPr>
          </a:p>
          <a:p>
            <a:pPr lvl="1"/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(+)</a:t>
            </a:r>
            <a:r>
              <a:rPr lang="en-US" altLang="ko-KR" dirty="0">
                <a:solidFill>
                  <a:srgbClr val="0070C0"/>
                </a:solidFill>
              </a:rPr>
              <a:t> Assigns only effectual computations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</a:rPr>
              <a:t>(-)</a:t>
            </a:r>
            <a:r>
              <a:rPr lang="en-US" altLang="ko-KR" dirty="0">
                <a:solidFill>
                  <a:srgbClr val="FF0000"/>
                </a:solidFill>
              </a:rPr>
              <a:t> High hardware overhead </a:t>
            </a:r>
          </a:p>
        </p:txBody>
      </p:sp>
      <p:sp>
        <p:nvSpPr>
          <p:cNvPr id="213" name="사각형: 둥근 모서리 212">
            <a:extLst>
              <a:ext uri="{FF2B5EF4-FFF2-40B4-BE49-F238E27FC236}">
                <a16:creationId xmlns:a16="http://schemas.microsoft.com/office/drawing/2014/main" id="{9808F27C-BBA2-4C1F-901D-EFFA4F919B03}"/>
              </a:ext>
            </a:extLst>
          </p:cNvPr>
          <p:cNvSpPr/>
          <p:nvPr/>
        </p:nvSpPr>
        <p:spPr>
          <a:xfrm>
            <a:off x="7244627" y="2601631"/>
            <a:ext cx="3108799" cy="900000"/>
          </a:xfrm>
          <a:prstGeom prst="roundRect">
            <a:avLst>
              <a:gd name="adj" fmla="val 9280"/>
            </a:avLst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8532095-5D0D-479D-A5B4-A978D130E2FC}"/>
              </a:ext>
            </a:extLst>
          </p:cNvPr>
          <p:cNvSpPr txBox="1"/>
          <p:nvPr/>
        </p:nvSpPr>
        <p:spPr>
          <a:xfrm>
            <a:off x="7760639" y="2227385"/>
            <a:ext cx="2074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Unified Buffer</a:t>
            </a:r>
            <a:endParaRPr lang="ko-KR" altLang="en-US" dirty="0"/>
          </a:p>
        </p:txBody>
      </p:sp>
      <p:grpSp>
        <p:nvGrpSpPr>
          <p:cNvPr id="251" name="그룹 250">
            <a:extLst>
              <a:ext uri="{FF2B5EF4-FFF2-40B4-BE49-F238E27FC236}">
                <a16:creationId xmlns:a16="http://schemas.microsoft.com/office/drawing/2014/main" id="{DB6C1165-DCAD-4B0B-8AC4-A6E6FE4EA016}"/>
              </a:ext>
            </a:extLst>
          </p:cNvPr>
          <p:cNvGrpSpPr/>
          <p:nvPr/>
        </p:nvGrpSpPr>
        <p:grpSpPr>
          <a:xfrm>
            <a:off x="8422552" y="2671068"/>
            <a:ext cx="750508" cy="340640"/>
            <a:chOff x="8422552" y="2671068"/>
            <a:chExt cx="750508" cy="340640"/>
          </a:xfrm>
        </p:grpSpPr>
        <p:sp>
          <p:nvSpPr>
            <p:cNvPr id="227" name="사각형: 둥근 모서리 226">
              <a:extLst>
                <a:ext uri="{FF2B5EF4-FFF2-40B4-BE49-F238E27FC236}">
                  <a16:creationId xmlns:a16="http://schemas.microsoft.com/office/drawing/2014/main" id="{4E70B6FA-D449-43C1-AD6B-1608BECB36D2}"/>
                </a:ext>
              </a:extLst>
            </p:cNvPr>
            <p:cNvSpPr/>
            <p:nvPr/>
          </p:nvSpPr>
          <p:spPr>
            <a:xfrm>
              <a:off x="8422552" y="2671068"/>
              <a:ext cx="750508" cy="340640"/>
            </a:xfrm>
            <a:prstGeom prst="roundRect">
              <a:avLst>
                <a:gd name="adj" fmla="val 13893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8" name="타원 227">
              <a:extLst>
                <a:ext uri="{FF2B5EF4-FFF2-40B4-BE49-F238E27FC236}">
                  <a16:creationId xmlns:a16="http://schemas.microsoft.com/office/drawing/2014/main" id="{354F1EAC-D5A4-4462-9D98-90476B6315CF}"/>
                </a:ext>
              </a:extLst>
            </p:cNvPr>
            <p:cNvSpPr/>
            <p:nvPr/>
          </p:nvSpPr>
          <p:spPr>
            <a:xfrm rot="16200000">
              <a:off x="8851642" y="2733387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타원 228">
              <a:extLst>
                <a:ext uri="{FF2B5EF4-FFF2-40B4-BE49-F238E27FC236}">
                  <a16:creationId xmlns:a16="http://schemas.microsoft.com/office/drawing/2014/main" id="{1C4BBE1C-CB9F-430A-B1C9-3F7A8BCBAB53}"/>
                </a:ext>
              </a:extLst>
            </p:cNvPr>
            <p:cNvSpPr/>
            <p:nvPr/>
          </p:nvSpPr>
          <p:spPr>
            <a:xfrm>
              <a:off x="8530224" y="2733387"/>
              <a:ext cx="216000" cy="216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5" name="그룹 254">
            <a:extLst>
              <a:ext uri="{FF2B5EF4-FFF2-40B4-BE49-F238E27FC236}">
                <a16:creationId xmlns:a16="http://schemas.microsoft.com/office/drawing/2014/main" id="{E7F8491E-A259-48D1-9659-D64B964EDF0E}"/>
              </a:ext>
            </a:extLst>
          </p:cNvPr>
          <p:cNvGrpSpPr/>
          <p:nvPr/>
        </p:nvGrpSpPr>
        <p:grpSpPr>
          <a:xfrm>
            <a:off x="7400202" y="3081782"/>
            <a:ext cx="750508" cy="340640"/>
            <a:chOff x="7400202" y="3081782"/>
            <a:chExt cx="750508" cy="340640"/>
          </a:xfrm>
        </p:grpSpPr>
        <p:sp>
          <p:nvSpPr>
            <p:cNvPr id="239" name="사각형: 둥근 모서리 238">
              <a:extLst>
                <a:ext uri="{FF2B5EF4-FFF2-40B4-BE49-F238E27FC236}">
                  <a16:creationId xmlns:a16="http://schemas.microsoft.com/office/drawing/2014/main" id="{DA94DFC4-0583-4CA4-A149-FFD3010832DA}"/>
                </a:ext>
              </a:extLst>
            </p:cNvPr>
            <p:cNvSpPr/>
            <p:nvPr/>
          </p:nvSpPr>
          <p:spPr>
            <a:xfrm>
              <a:off x="7400202" y="3081782"/>
              <a:ext cx="750508" cy="340640"/>
            </a:xfrm>
            <a:prstGeom prst="roundRect">
              <a:avLst>
                <a:gd name="adj" fmla="val 13893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0" name="타원 239">
              <a:extLst>
                <a:ext uri="{FF2B5EF4-FFF2-40B4-BE49-F238E27FC236}">
                  <a16:creationId xmlns:a16="http://schemas.microsoft.com/office/drawing/2014/main" id="{AF165B18-9007-4038-A11E-897593B63F91}"/>
                </a:ext>
              </a:extLst>
            </p:cNvPr>
            <p:cNvSpPr/>
            <p:nvPr/>
          </p:nvSpPr>
          <p:spPr>
            <a:xfrm rot="16200000">
              <a:off x="7829292" y="3144101"/>
              <a:ext cx="216000" cy="216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타원 240">
              <a:extLst>
                <a:ext uri="{FF2B5EF4-FFF2-40B4-BE49-F238E27FC236}">
                  <a16:creationId xmlns:a16="http://schemas.microsoft.com/office/drawing/2014/main" id="{2CE47BF6-3604-4D14-830F-1C02F5A010D5}"/>
                </a:ext>
              </a:extLst>
            </p:cNvPr>
            <p:cNvSpPr/>
            <p:nvPr/>
          </p:nvSpPr>
          <p:spPr>
            <a:xfrm>
              <a:off x="7507874" y="3144101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3" name="그룹 262">
            <a:extLst>
              <a:ext uri="{FF2B5EF4-FFF2-40B4-BE49-F238E27FC236}">
                <a16:creationId xmlns:a16="http://schemas.microsoft.com/office/drawing/2014/main" id="{4DA7EA6D-4418-4AA6-B152-734484FECA89}"/>
              </a:ext>
            </a:extLst>
          </p:cNvPr>
          <p:cNvGrpSpPr/>
          <p:nvPr/>
        </p:nvGrpSpPr>
        <p:grpSpPr>
          <a:xfrm>
            <a:off x="6284694" y="4180616"/>
            <a:ext cx="5026224" cy="900000"/>
            <a:chOff x="6344627" y="4180616"/>
            <a:chExt cx="5026224" cy="900000"/>
          </a:xfrm>
        </p:grpSpPr>
        <p:sp>
          <p:nvSpPr>
            <p:cNvPr id="259" name="직사각형 258">
              <a:extLst>
                <a:ext uri="{FF2B5EF4-FFF2-40B4-BE49-F238E27FC236}">
                  <a16:creationId xmlns:a16="http://schemas.microsoft.com/office/drawing/2014/main" id="{C1236F24-B7FC-426F-B6AE-210759AADC06}"/>
                </a:ext>
              </a:extLst>
            </p:cNvPr>
            <p:cNvSpPr/>
            <p:nvPr/>
          </p:nvSpPr>
          <p:spPr>
            <a:xfrm>
              <a:off x="6344627" y="4180616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</a:rPr>
                <a:t>PE</a:t>
              </a:r>
            </a:p>
            <a:p>
              <a:pPr algn="ctr"/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60" name="직사각형 259">
              <a:extLst>
                <a:ext uri="{FF2B5EF4-FFF2-40B4-BE49-F238E27FC236}">
                  <a16:creationId xmlns:a16="http://schemas.microsoft.com/office/drawing/2014/main" id="{17A9B2BB-E203-45A7-AC65-385E7F4A04D8}"/>
                </a:ext>
              </a:extLst>
            </p:cNvPr>
            <p:cNvSpPr/>
            <p:nvPr/>
          </p:nvSpPr>
          <p:spPr>
            <a:xfrm>
              <a:off x="7720035" y="4180616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</a:rPr>
                <a:t>PE</a:t>
              </a:r>
            </a:p>
            <a:p>
              <a:pPr algn="ctr"/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61" name="직사각형 260">
              <a:extLst>
                <a:ext uri="{FF2B5EF4-FFF2-40B4-BE49-F238E27FC236}">
                  <a16:creationId xmlns:a16="http://schemas.microsoft.com/office/drawing/2014/main" id="{33B81D6D-9F95-47C0-94F8-1B625BA25527}"/>
                </a:ext>
              </a:extLst>
            </p:cNvPr>
            <p:cNvSpPr/>
            <p:nvPr/>
          </p:nvSpPr>
          <p:spPr>
            <a:xfrm>
              <a:off x="9095443" y="4180616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</a:rPr>
                <a:t>PE</a:t>
              </a:r>
            </a:p>
            <a:p>
              <a:pPr algn="ctr"/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62" name="직사각형 261">
              <a:extLst>
                <a:ext uri="{FF2B5EF4-FFF2-40B4-BE49-F238E27FC236}">
                  <a16:creationId xmlns:a16="http://schemas.microsoft.com/office/drawing/2014/main" id="{2282A899-E529-4593-ABB7-88B80C857EE5}"/>
                </a:ext>
              </a:extLst>
            </p:cNvPr>
            <p:cNvSpPr/>
            <p:nvPr/>
          </p:nvSpPr>
          <p:spPr>
            <a:xfrm>
              <a:off x="10470851" y="4180616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</a:rPr>
                <a:t>PE</a:t>
              </a:r>
            </a:p>
            <a:p>
              <a:pPr algn="ctr"/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0" name="그룹 269">
            <a:extLst>
              <a:ext uri="{FF2B5EF4-FFF2-40B4-BE49-F238E27FC236}">
                <a16:creationId xmlns:a16="http://schemas.microsoft.com/office/drawing/2014/main" id="{F1BC51F9-661D-448A-A1A7-FB9BFD30595A}"/>
              </a:ext>
            </a:extLst>
          </p:cNvPr>
          <p:cNvGrpSpPr/>
          <p:nvPr/>
        </p:nvGrpSpPr>
        <p:grpSpPr>
          <a:xfrm>
            <a:off x="6736860" y="3501631"/>
            <a:ext cx="4096184" cy="678985"/>
            <a:chOff x="8030902" y="3493491"/>
            <a:chExt cx="2263605" cy="769912"/>
          </a:xfrm>
        </p:grpSpPr>
        <p:grpSp>
          <p:nvGrpSpPr>
            <p:cNvPr id="271" name="그룹 270">
              <a:extLst>
                <a:ext uri="{FF2B5EF4-FFF2-40B4-BE49-F238E27FC236}">
                  <a16:creationId xmlns:a16="http://schemas.microsoft.com/office/drawing/2014/main" id="{338220D3-8A92-4158-A3F0-61D3DE01833B}"/>
                </a:ext>
              </a:extLst>
            </p:cNvPr>
            <p:cNvGrpSpPr/>
            <p:nvPr/>
          </p:nvGrpSpPr>
          <p:grpSpPr>
            <a:xfrm>
              <a:off x="8030902" y="3493491"/>
              <a:ext cx="2263605" cy="769912"/>
              <a:chOff x="8030902" y="3493491"/>
              <a:chExt cx="2263605" cy="769912"/>
            </a:xfrm>
          </p:grpSpPr>
          <p:cxnSp>
            <p:nvCxnSpPr>
              <p:cNvPr id="273" name="직선 연결선 272">
                <a:extLst>
                  <a:ext uri="{FF2B5EF4-FFF2-40B4-BE49-F238E27FC236}">
                    <a16:creationId xmlns:a16="http://schemas.microsoft.com/office/drawing/2014/main" id="{5C95E37E-20D3-499F-9C7F-71E6560D69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6713" y="3493491"/>
                <a:ext cx="727783" cy="411450"/>
              </a:xfrm>
              <a:prstGeom prst="line">
                <a:avLst/>
              </a:prstGeom>
              <a:ln w="50800">
                <a:solidFill>
                  <a:schemeClr val="accent6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직선 연결선 273">
                <a:extLst>
                  <a:ext uri="{FF2B5EF4-FFF2-40B4-BE49-F238E27FC236}">
                    <a16:creationId xmlns:a16="http://schemas.microsoft.com/office/drawing/2014/main" id="{59C57705-396F-45F9-9BE9-9AB12B6BC5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2571" y="3904941"/>
                <a:ext cx="342472" cy="358462"/>
              </a:xfrm>
              <a:prstGeom prst="line">
                <a:avLst/>
              </a:prstGeom>
              <a:ln w="50800">
                <a:solidFill>
                  <a:schemeClr val="accent6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직선 연결선 274">
                <a:extLst>
                  <a:ext uri="{FF2B5EF4-FFF2-40B4-BE49-F238E27FC236}">
                    <a16:creationId xmlns:a16="http://schemas.microsoft.com/office/drawing/2014/main" id="{FBF25D6B-4238-4AA3-B281-A2E90626C2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30902" y="3904941"/>
                <a:ext cx="391669" cy="358462"/>
              </a:xfrm>
              <a:prstGeom prst="line">
                <a:avLst/>
              </a:prstGeom>
              <a:ln w="50800">
                <a:solidFill>
                  <a:schemeClr val="accent6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직선 연결선 275">
                <a:extLst>
                  <a:ext uri="{FF2B5EF4-FFF2-40B4-BE49-F238E27FC236}">
                    <a16:creationId xmlns:a16="http://schemas.microsoft.com/office/drawing/2014/main" id="{E2B5AED6-F29F-426C-82CE-2124104303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99185" y="3904941"/>
                <a:ext cx="385311" cy="358462"/>
              </a:xfrm>
              <a:prstGeom prst="line">
                <a:avLst/>
              </a:prstGeom>
              <a:ln w="50800">
                <a:solidFill>
                  <a:schemeClr val="accent6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직선 연결선 276">
                <a:extLst>
                  <a:ext uri="{FF2B5EF4-FFF2-40B4-BE49-F238E27FC236}">
                    <a16:creationId xmlns:a16="http://schemas.microsoft.com/office/drawing/2014/main" id="{76EEA84D-4C2E-4B5C-B86A-DF645081CB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0275" y="3904941"/>
                <a:ext cx="404232" cy="358462"/>
              </a:xfrm>
              <a:prstGeom prst="line">
                <a:avLst/>
              </a:prstGeom>
              <a:ln w="50800">
                <a:solidFill>
                  <a:schemeClr val="accent6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2" name="직선 연결선 271">
              <a:extLst>
                <a:ext uri="{FF2B5EF4-FFF2-40B4-BE49-F238E27FC236}">
                  <a16:creationId xmlns:a16="http://schemas.microsoft.com/office/drawing/2014/main" id="{529E9678-8AEC-49C5-8942-F0532F46ED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6793" y="3493491"/>
              <a:ext cx="739920" cy="411451"/>
            </a:xfrm>
            <a:prstGeom prst="line">
              <a:avLst/>
            </a:prstGeom>
            <a:ln w="50800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그룹 277">
            <a:extLst>
              <a:ext uri="{FF2B5EF4-FFF2-40B4-BE49-F238E27FC236}">
                <a16:creationId xmlns:a16="http://schemas.microsoft.com/office/drawing/2014/main" id="{0A9C49FA-6A74-47D7-88EC-508A9508DC25}"/>
              </a:ext>
            </a:extLst>
          </p:cNvPr>
          <p:cNvGrpSpPr/>
          <p:nvPr/>
        </p:nvGrpSpPr>
        <p:grpSpPr>
          <a:xfrm rot="10800000">
            <a:off x="6726018" y="5068243"/>
            <a:ext cx="4096184" cy="678985"/>
            <a:chOff x="8030902" y="3493491"/>
            <a:chExt cx="2263605" cy="769912"/>
          </a:xfrm>
        </p:grpSpPr>
        <p:grpSp>
          <p:nvGrpSpPr>
            <p:cNvPr id="279" name="그룹 278">
              <a:extLst>
                <a:ext uri="{FF2B5EF4-FFF2-40B4-BE49-F238E27FC236}">
                  <a16:creationId xmlns:a16="http://schemas.microsoft.com/office/drawing/2014/main" id="{957AF5AA-3146-4EA4-937B-EAF3ABB1A776}"/>
                </a:ext>
              </a:extLst>
            </p:cNvPr>
            <p:cNvGrpSpPr/>
            <p:nvPr/>
          </p:nvGrpSpPr>
          <p:grpSpPr>
            <a:xfrm>
              <a:off x="8030902" y="3493491"/>
              <a:ext cx="2263605" cy="769912"/>
              <a:chOff x="8030902" y="3493491"/>
              <a:chExt cx="2263605" cy="769912"/>
            </a:xfrm>
          </p:grpSpPr>
          <p:cxnSp>
            <p:nvCxnSpPr>
              <p:cNvPr id="281" name="직선 연결선 280">
                <a:extLst>
                  <a:ext uri="{FF2B5EF4-FFF2-40B4-BE49-F238E27FC236}">
                    <a16:creationId xmlns:a16="http://schemas.microsoft.com/office/drawing/2014/main" id="{E9C60CA7-6977-49BD-B719-C69963F383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6713" y="3493491"/>
                <a:ext cx="727783" cy="411450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직선 연결선 281">
                <a:extLst>
                  <a:ext uri="{FF2B5EF4-FFF2-40B4-BE49-F238E27FC236}">
                    <a16:creationId xmlns:a16="http://schemas.microsoft.com/office/drawing/2014/main" id="{EC5B8775-9003-438C-BA43-82850A6D5E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2571" y="3904941"/>
                <a:ext cx="342472" cy="358462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직선 연결선 282">
                <a:extLst>
                  <a:ext uri="{FF2B5EF4-FFF2-40B4-BE49-F238E27FC236}">
                    <a16:creationId xmlns:a16="http://schemas.microsoft.com/office/drawing/2014/main" id="{F6003E9E-96E9-4DEB-81A0-F89E979230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30902" y="3904941"/>
                <a:ext cx="391669" cy="358462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직선 연결선 283">
                <a:extLst>
                  <a:ext uri="{FF2B5EF4-FFF2-40B4-BE49-F238E27FC236}">
                    <a16:creationId xmlns:a16="http://schemas.microsoft.com/office/drawing/2014/main" id="{1474A4A4-6C78-4FD6-9249-275A04F518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99185" y="3904941"/>
                <a:ext cx="385311" cy="358462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직선 연결선 284">
                <a:extLst>
                  <a:ext uri="{FF2B5EF4-FFF2-40B4-BE49-F238E27FC236}">
                    <a16:creationId xmlns:a16="http://schemas.microsoft.com/office/drawing/2014/main" id="{3412BC0C-CD79-4010-8BC2-08AE5035FE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0275" y="3904941"/>
                <a:ext cx="404232" cy="358462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0" name="직선 연결선 279">
              <a:extLst>
                <a:ext uri="{FF2B5EF4-FFF2-40B4-BE49-F238E27FC236}">
                  <a16:creationId xmlns:a16="http://schemas.microsoft.com/office/drawing/2014/main" id="{DA5C5ACC-8414-4FC3-A0C9-D5288178D1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6793" y="3493491"/>
              <a:ext cx="739920" cy="411451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" name="사각형: 둥근 모서리 285">
            <a:extLst>
              <a:ext uri="{FF2B5EF4-FFF2-40B4-BE49-F238E27FC236}">
                <a16:creationId xmlns:a16="http://schemas.microsoft.com/office/drawing/2014/main" id="{4D99E9AF-4737-42D1-A594-A53944F1E3E4}"/>
              </a:ext>
            </a:extLst>
          </p:cNvPr>
          <p:cNvSpPr/>
          <p:nvPr/>
        </p:nvSpPr>
        <p:spPr>
          <a:xfrm>
            <a:off x="8613473" y="5948523"/>
            <a:ext cx="342958" cy="340640"/>
          </a:xfrm>
          <a:prstGeom prst="roundRect">
            <a:avLst>
              <a:gd name="adj" fmla="val 27659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A8C38BA4-D571-483C-9D11-345DEEE3B5E9}"/>
              </a:ext>
            </a:extLst>
          </p:cNvPr>
          <p:cNvSpPr txBox="1"/>
          <p:nvPr/>
        </p:nvSpPr>
        <p:spPr>
          <a:xfrm>
            <a:off x="8258364" y="3618554"/>
            <a:ext cx="1052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/>
              <a:t>Distribution</a:t>
            </a:r>
          </a:p>
          <a:p>
            <a:pPr algn="ctr"/>
            <a:r>
              <a:rPr lang="en-US" altLang="ko-KR" sz="1200" b="1" dirty="0"/>
              <a:t>Network</a:t>
            </a:r>
            <a:endParaRPr lang="ko-KR" altLang="en-US" sz="1200" b="1" dirty="0"/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C0F20692-1E73-4A12-B0EC-5B740E32EAAF}"/>
              </a:ext>
            </a:extLst>
          </p:cNvPr>
          <p:cNvSpPr txBox="1"/>
          <p:nvPr/>
        </p:nvSpPr>
        <p:spPr>
          <a:xfrm>
            <a:off x="8335700" y="5121494"/>
            <a:ext cx="91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/>
              <a:t>Reduction</a:t>
            </a:r>
          </a:p>
          <a:p>
            <a:pPr algn="ctr"/>
            <a:r>
              <a:rPr lang="en-US" altLang="ko-KR" sz="1200" b="1" dirty="0"/>
              <a:t>Network</a:t>
            </a:r>
            <a:endParaRPr lang="ko-KR" altLang="en-US" sz="1200" b="1" dirty="0"/>
          </a:p>
        </p:txBody>
      </p:sp>
      <p:grpSp>
        <p:nvGrpSpPr>
          <p:cNvPr id="250" name="그룹 249">
            <a:extLst>
              <a:ext uri="{FF2B5EF4-FFF2-40B4-BE49-F238E27FC236}">
                <a16:creationId xmlns:a16="http://schemas.microsoft.com/office/drawing/2014/main" id="{B07C431D-91B8-4DE5-81E2-1D4311947628}"/>
              </a:ext>
            </a:extLst>
          </p:cNvPr>
          <p:cNvGrpSpPr/>
          <p:nvPr/>
        </p:nvGrpSpPr>
        <p:grpSpPr>
          <a:xfrm>
            <a:off x="7400202" y="2671068"/>
            <a:ext cx="750508" cy="340640"/>
            <a:chOff x="7400202" y="2671068"/>
            <a:chExt cx="750508" cy="340640"/>
          </a:xfrm>
        </p:grpSpPr>
        <p:sp>
          <p:nvSpPr>
            <p:cNvPr id="217" name="사각형: 둥근 모서리 216">
              <a:extLst>
                <a:ext uri="{FF2B5EF4-FFF2-40B4-BE49-F238E27FC236}">
                  <a16:creationId xmlns:a16="http://schemas.microsoft.com/office/drawing/2014/main" id="{D7F10D81-0C42-4E0F-A25A-B595672F133A}"/>
                </a:ext>
              </a:extLst>
            </p:cNvPr>
            <p:cNvSpPr/>
            <p:nvPr/>
          </p:nvSpPr>
          <p:spPr>
            <a:xfrm>
              <a:off x="7400202" y="2671068"/>
              <a:ext cx="750508" cy="340640"/>
            </a:xfrm>
            <a:prstGeom prst="roundRect">
              <a:avLst>
                <a:gd name="adj" fmla="val 1389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8" name="타원 217">
              <a:extLst>
                <a:ext uri="{FF2B5EF4-FFF2-40B4-BE49-F238E27FC236}">
                  <a16:creationId xmlns:a16="http://schemas.microsoft.com/office/drawing/2014/main" id="{DD7CFE11-2813-465B-9435-16BC83F28ACD}"/>
                </a:ext>
              </a:extLst>
            </p:cNvPr>
            <p:cNvSpPr/>
            <p:nvPr/>
          </p:nvSpPr>
          <p:spPr>
            <a:xfrm rot="16200000">
              <a:off x="7829292" y="2733387"/>
              <a:ext cx="216000" cy="216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타원 218">
              <a:extLst>
                <a:ext uri="{FF2B5EF4-FFF2-40B4-BE49-F238E27FC236}">
                  <a16:creationId xmlns:a16="http://schemas.microsoft.com/office/drawing/2014/main" id="{B8BF2D5D-2133-4BEF-9586-6FF8615B5F88}"/>
                </a:ext>
              </a:extLst>
            </p:cNvPr>
            <p:cNvSpPr/>
            <p:nvPr/>
          </p:nvSpPr>
          <p:spPr>
            <a:xfrm>
              <a:off x="7507874" y="2733387"/>
              <a:ext cx="216000" cy="216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2" name="그룹 251">
            <a:extLst>
              <a:ext uri="{FF2B5EF4-FFF2-40B4-BE49-F238E27FC236}">
                <a16:creationId xmlns:a16="http://schemas.microsoft.com/office/drawing/2014/main" id="{52AB27DA-3291-4A9C-B5D9-E61417A07607}"/>
              </a:ext>
            </a:extLst>
          </p:cNvPr>
          <p:cNvGrpSpPr/>
          <p:nvPr/>
        </p:nvGrpSpPr>
        <p:grpSpPr>
          <a:xfrm>
            <a:off x="9444902" y="2671068"/>
            <a:ext cx="750508" cy="340640"/>
            <a:chOff x="9444902" y="2671068"/>
            <a:chExt cx="750508" cy="340640"/>
          </a:xfrm>
        </p:grpSpPr>
        <p:sp>
          <p:nvSpPr>
            <p:cNvPr id="231" name="사각형: 둥근 모서리 230">
              <a:extLst>
                <a:ext uri="{FF2B5EF4-FFF2-40B4-BE49-F238E27FC236}">
                  <a16:creationId xmlns:a16="http://schemas.microsoft.com/office/drawing/2014/main" id="{325CA5B4-5A12-4E08-8549-65146DB7EF6D}"/>
                </a:ext>
              </a:extLst>
            </p:cNvPr>
            <p:cNvSpPr/>
            <p:nvPr/>
          </p:nvSpPr>
          <p:spPr>
            <a:xfrm>
              <a:off x="9444902" y="2671068"/>
              <a:ext cx="750508" cy="340640"/>
            </a:xfrm>
            <a:prstGeom prst="roundRect">
              <a:avLst>
                <a:gd name="adj" fmla="val 1389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2" name="타원 231">
              <a:extLst>
                <a:ext uri="{FF2B5EF4-FFF2-40B4-BE49-F238E27FC236}">
                  <a16:creationId xmlns:a16="http://schemas.microsoft.com/office/drawing/2014/main" id="{F92A1767-1084-402A-AEF0-B3791965FC93}"/>
                </a:ext>
              </a:extLst>
            </p:cNvPr>
            <p:cNvSpPr/>
            <p:nvPr/>
          </p:nvSpPr>
          <p:spPr>
            <a:xfrm rot="16200000">
              <a:off x="9873992" y="2733387"/>
              <a:ext cx="216000" cy="216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타원 232">
              <a:extLst>
                <a:ext uri="{FF2B5EF4-FFF2-40B4-BE49-F238E27FC236}">
                  <a16:creationId xmlns:a16="http://schemas.microsoft.com/office/drawing/2014/main" id="{324DECD2-0991-4ABA-8810-FC90E2F0A212}"/>
                </a:ext>
              </a:extLst>
            </p:cNvPr>
            <p:cNvSpPr/>
            <p:nvPr/>
          </p:nvSpPr>
          <p:spPr>
            <a:xfrm>
              <a:off x="9552574" y="2733387"/>
              <a:ext cx="216000" cy="216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4" name="그룹 253">
            <a:extLst>
              <a:ext uri="{FF2B5EF4-FFF2-40B4-BE49-F238E27FC236}">
                <a16:creationId xmlns:a16="http://schemas.microsoft.com/office/drawing/2014/main" id="{DFB61735-4CF3-474F-90DA-71864E1271DF}"/>
              </a:ext>
            </a:extLst>
          </p:cNvPr>
          <p:cNvGrpSpPr/>
          <p:nvPr/>
        </p:nvGrpSpPr>
        <p:grpSpPr>
          <a:xfrm>
            <a:off x="8422552" y="3081782"/>
            <a:ext cx="750508" cy="340640"/>
            <a:chOff x="8422552" y="3081782"/>
            <a:chExt cx="750508" cy="340640"/>
          </a:xfrm>
        </p:grpSpPr>
        <p:sp>
          <p:nvSpPr>
            <p:cNvPr id="243" name="사각형: 둥근 모서리 242">
              <a:extLst>
                <a:ext uri="{FF2B5EF4-FFF2-40B4-BE49-F238E27FC236}">
                  <a16:creationId xmlns:a16="http://schemas.microsoft.com/office/drawing/2014/main" id="{71C03EAB-A52E-477D-88D1-99B6E672CD0B}"/>
                </a:ext>
              </a:extLst>
            </p:cNvPr>
            <p:cNvSpPr/>
            <p:nvPr/>
          </p:nvSpPr>
          <p:spPr>
            <a:xfrm>
              <a:off x="8422552" y="3081782"/>
              <a:ext cx="750508" cy="340640"/>
            </a:xfrm>
            <a:prstGeom prst="roundRect">
              <a:avLst>
                <a:gd name="adj" fmla="val 1389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4" name="타원 243">
              <a:extLst>
                <a:ext uri="{FF2B5EF4-FFF2-40B4-BE49-F238E27FC236}">
                  <a16:creationId xmlns:a16="http://schemas.microsoft.com/office/drawing/2014/main" id="{472B4146-89A8-489F-8D53-4740D1DFFA9D}"/>
                </a:ext>
              </a:extLst>
            </p:cNvPr>
            <p:cNvSpPr/>
            <p:nvPr/>
          </p:nvSpPr>
          <p:spPr>
            <a:xfrm rot="16200000">
              <a:off x="8851642" y="3144101"/>
              <a:ext cx="216000" cy="216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타원 244">
              <a:extLst>
                <a:ext uri="{FF2B5EF4-FFF2-40B4-BE49-F238E27FC236}">
                  <a16:creationId xmlns:a16="http://schemas.microsoft.com/office/drawing/2014/main" id="{36C970E5-4632-4324-8ED2-87B4D1C28BB1}"/>
                </a:ext>
              </a:extLst>
            </p:cNvPr>
            <p:cNvSpPr/>
            <p:nvPr/>
          </p:nvSpPr>
          <p:spPr>
            <a:xfrm>
              <a:off x="8530224" y="3144101"/>
              <a:ext cx="216000" cy="216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53" name="그룹 252">
            <a:extLst>
              <a:ext uri="{FF2B5EF4-FFF2-40B4-BE49-F238E27FC236}">
                <a16:creationId xmlns:a16="http://schemas.microsoft.com/office/drawing/2014/main" id="{5B5AAB66-707F-4DC8-9754-DE8078B4EFD5}"/>
              </a:ext>
            </a:extLst>
          </p:cNvPr>
          <p:cNvGrpSpPr/>
          <p:nvPr/>
        </p:nvGrpSpPr>
        <p:grpSpPr>
          <a:xfrm>
            <a:off x="9444902" y="3081782"/>
            <a:ext cx="750508" cy="340640"/>
            <a:chOff x="9444902" y="3081782"/>
            <a:chExt cx="750508" cy="340640"/>
          </a:xfrm>
        </p:grpSpPr>
        <p:sp>
          <p:nvSpPr>
            <p:cNvPr id="247" name="사각형: 둥근 모서리 246">
              <a:extLst>
                <a:ext uri="{FF2B5EF4-FFF2-40B4-BE49-F238E27FC236}">
                  <a16:creationId xmlns:a16="http://schemas.microsoft.com/office/drawing/2014/main" id="{9BDD17AB-885A-41E9-B0F8-86400A2CB6BC}"/>
                </a:ext>
              </a:extLst>
            </p:cNvPr>
            <p:cNvSpPr/>
            <p:nvPr/>
          </p:nvSpPr>
          <p:spPr>
            <a:xfrm>
              <a:off x="9444902" y="3081782"/>
              <a:ext cx="750508" cy="340640"/>
            </a:xfrm>
            <a:prstGeom prst="roundRect">
              <a:avLst>
                <a:gd name="adj" fmla="val 1389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8" name="타원 247">
              <a:extLst>
                <a:ext uri="{FF2B5EF4-FFF2-40B4-BE49-F238E27FC236}">
                  <a16:creationId xmlns:a16="http://schemas.microsoft.com/office/drawing/2014/main" id="{90F890E1-DCF5-42EE-A52B-FA3F1BEAFF62}"/>
                </a:ext>
              </a:extLst>
            </p:cNvPr>
            <p:cNvSpPr/>
            <p:nvPr/>
          </p:nvSpPr>
          <p:spPr>
            <a:xfrm rot="16200000">
              <a:off x="9873992" y="3144101"/>
              <a:ext cx="216000" cy="216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타원 248">
              <a:extLst>
                <a:ext uri="{FF2B5EF4-FFF2-40B4-BE49-F238E27FC236}">
                  <a16:creationId xmlns:a16="http://schemas.microsoft.com/office/drawing/2014/main" id="{E38E7A23-AFC3-448C-A715-7689C7F98398}"/>
                </a:ext>
              </a:extLst>
            </p:cNvPr>
            <p:cNvSpPr/>
            <p:nvPr/>
          </p:nvSpPr>
          <p:spPr>
            <a:xfrm>
              <a:off x="9552574" y="3144101"/>
              <a:ext cx="216000" cy="216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타원 4">
            <a:extLst>
              <a:ext uri="{FF2B5EF4-FFF2-40B4-BE49-F238E27FC236}">
                <a16:creationId xmlns:a16="http://schemas.microsoft.com/office/drawing/2014/main" id="{10BDE68D-3F49-43BA-BB99-8D5B7560E8F7}"/>
              </a:ext>
            </a:extLst>
          </p:cNvPr>
          <p:cNvSpPr/>
          <p:nvPr/>
        </p:nvSpPr>
        <p:spPr>
          <a:xfrm>
            <a:off x="3690313" y="3554259"/>
            <a:ext cx="720000" cy="720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곱하기 기호 5">
            <a:extLst>
              <a:ext uri="{FF2B5EF4-FFF2-40B4-BE49-F238E27FC236}">
                <a16:creationId xmlns:a16="http://schemas.microsoft.com/office/drawing/2014/main" id="{C207D6DE-F55B-4EE6-9530-6FEA0FB112F7}"/>
              </a:ext>
            </a:extLst>
          </p:cNvPr>
          <p:cNvSpPr/>
          <p:nvPr/>
        </p:nvSpPr>
        <p:spPr>
          <a:xfrm>
            <a:off x="2199656" y="4823341"/>
            <a:ext cx="936000" cy="936000"/>
          </a:xfrm>
          <a:prstGeom prst="mathMultiply">
            <a:avLst>
              <a:gd name="adj1" fmla="val 1396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곱하기 기호 79">
            <a:extLst>
              <a:ext uri="{FF2B5EF4-FFF2-40B4-BE49-F238E27FC236}">
                <a16:creationId xmlns:a16="http://schemas.microsoft.com/office/drawing/2014/main" id="{7FCA0556-1084-49B8-80B8-6BA3F05F80AA}"/>
              </a:ext>
            </a:extLst>
          </p:cNvPr>
          <p:cNvSpPr/>
          <p:nvPr/>
        </p:nvSpPr>
        <p:spPr>
          <a:xfrm>
            <a:off x="3570495" y="4819204"/>
            <a:ext cx="936000" cy="936000"/>
          </a:xfrm>
          <a:prstGeom prst="mathMultiply">
            <a:avLst>
              <a:gd name="adj1" fmla="val 1396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1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05221 4.44444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00013 0.1497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14976 L -0.00026 0.3546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2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1 4.44444E-6 L 0.16576 -0.0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5378 0.0004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00026 0.1490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45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0.00013 0.1921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965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07618 1.48148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17 4.44444E-6 L 0.18972 -0.0002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19213 L -0.00026 0.3976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27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0.00026 0.1909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953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07774 0.0004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2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14908 L 0.00066 0.354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25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78 0.00046 L 0.16562 0.000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08516 0.29121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" y="1456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4.07407E-6 L -0.05638 0.23149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1157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02708 0.29121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1456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4.07407E-6 L 0.08542 0.23149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142" grpId="0" animBg="1"/>
      <p:bldP spid="146" grpId="0" animBg="1"/>
      <p:bldP spid="146" grpId="1" animBg="1"/>
      <p:bldP spid="146" grpId="2" animBg="1"/>
      <p:bldP spid="146" grpId="3" animBg="1"/>
      <p:bldP spid="147" grpId="0" animBg="1"/>
      <p:bldP spid="147" grpId="1" animBg="1"/>
      <p:bldP spid="147" grpId="2" animBg="1"/>
      <p:bldP spid="148" grpId="0" animBg="1"/>
      <p:bldP spid="148" grpId="1" animBg="1"/>
      <p:bldP spid="148" grpId="2" animBg="1"/>
      <p:bldP spid="149" grpId="0" animBg="1"/>
      <p:bldP spid="149" grpId="1" animBg="1"/>
      <p:bldP spid="151" grpId="0"/>
      <p:bldP spid="153" grpId="0" animBg="1"/>
      <p:bldP spid="155" grpId="0" animBg="1"/>
      <p:bldP spid="155" grpId="1" animBg="1"/>
      <p:bldP spid="155" grpId="2" animBg="1"/>
      <p:bldP spid="156" grpId="0" animBg="1"/>
      <p:bldP spid="156" grpId="1" animBg="1"/>
      <p:bldP spid="156" grpId="2" animBg="1"/>
      <p:bldP spid="156" grpId="3" animBg="1"/>
      <p:bldP spid="157" grpId="0" animBg="1"/>
      <p:bldP spid="157" grpId="1" animBg="1"/>
      <p:bldP spid="158" grpId="0" animBg="1"/>
      <p:bldP spid="158" grpId="1" animBg="1"/>
      <p:bldP spid="158" grpId="2" animBg="1"/>
      <p:bldP spid="159" grpId="0"/>
      <p:bldP spid="191" grpId="0"/>
      <p:bldP spid="213" grpId="0" animBg="1"/>
      <p:bldP spid="216" grpId="0"/>
      <p:bldP spid="286" grpId="1" animBg="1"/>
      <p:bldP spid="287" grpId="0"/>
      <p:bldP spid="288" grpId="0"/>
      <p:bldP spid="5" grpId="0" animBg="1"/>
      <p:bldP spid="6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PE Underutilization Issue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0"/>
            <a:ext cx="11686477" cy="1351043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Systolic Array has static dataflow </a:t>
            </a:r>
            <a:r>
              <a:rPr lang="en-US" altLang="ko-K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Zero values needs to be propagated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PE Underutilization</a:t>
            </a:r>
            <a:r>
              <a:rPr lang="en-US" altLang="ko-KR" dirty="0">
                <a:solidFill>
                  <a:schemeClr val="tx1"/>
                </a:solidFill>
              </a:rPr>
              <a:t>: PEs with zero values must be underutilized 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About 55% of the PEs are underutilized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4C77492-F3E6-4F29-8FD1-5AF5BA311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75" y="2613076"/>
            <a:ext cx="7726650" cy="2781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CCD96F-5782-4611-A685-5C05A1133BD1}"/>
              </a:ext>
            </a:extLst>
          </p:cNvPr>
          <p:cNvSpPr txBox="1"/>
          <p:nvPr/>
        </p:nvSpPr>
        <p:spPr>
          <a:xfrm>
            <a:off x="3143755" y="5434587"/>
            <a:ext cx="5904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PE underutilization of Systolic Array architectures</a:t>
            </a:r>
            <a:endParaRPr lang="ko-KR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155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D7BB6686-1D13-499F-AA6E-1EED08111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458" y="1910861"/>
            <a:ext cx="7763084" cy="21687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6600" b="1" dirty="0">
                <a:latin typeface="+mj-ea"/>
              </a:rPr>
              <a:t>Motivation</a:t>
            </a:r>
            <a:endParaRPr lang="ko-KR" altLang="en-US" sz="66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5615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Chunk Propagation and Load Imbalance Issue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40"/>
            <a:ext cx="11686477" cy="1341114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Propagate data chunks through the PE array instead of a single value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PE extracts valid operand pairs from the data chunks </a:t>
            </a:r>
            <a:r>
              <a:rPr lang="en-US" altLang="ko-K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ko-KR" dirty="0">
                <a:solidFill>
                  <a:srgbClr val="0070C0"/>
                </a:solidFill>
                <a:sym typeface="Wingdings" panose="05000000000000000000" pitchFamily="2" charset="2"/>
              </a:rPr>
              <a:t>Sparsity Exploitation</a:t>
            </a:r>
            <a:endParaRPr lang="en-US" altLang="ko-KR" dirty="0">
              <a:solidFill>
                <a:srgbClr val="0070C0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Speed differences between adjacent PEs </a:t>
            </a:r>
            <a:r>
              <a:rPr lang="en-US" altLang="ko-K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Load Imbalance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826B2A18-5718-4ADE-982A-A7C1BA329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63" y="2355441"/>
            <a:ext cx="3801118" cy="3813420"/>
          </a:xfrm>
          <a:prstGeom prst="rect">
            <a:avLst/>
          </a:prstGeom>
        </p:spPr>
      </p:pic>
      <p:grpSp>
        <p:nvGrpSpPr>
          <p:cNvPr id="74" name="그룹 73">
            <a:extLst>
              <a:ext uri="{FF2B5EF4-FFF2-40B4-BE49-F238E27FC236}">
                <a16:creationId xmlns:a16="http://schemas.microsoft.com/office/drawing/2014/main" id="{9E501DF2-D520-4FA7-905E-0CAFBB3DAB9E}"/>
              </a:ext>
            </a:extLst>
          </p:cNvPr>
          <p:cNvGrpSpPr/>
          <p:nvPr/>
        </p:nvGrpSpPr>
        <p:grpSpPr>
          <a:xfrm>
            <a:off x="5975672" y="4216142"/>
            <a:ext cx="5561907" cy="1881794"/>
            <a:chOff x="5975672" y="4216142"/>
            <a:chExt cx="5561907" cy="188179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5F9E64-4331-4EE5-9C4F-DC7EA4A0F2C0}"/>
                </a:ext>
              </a:extLst>
            </p:cNvPr>
            <p:cNvSpPr txBox="1"/>
            <p:nvPr/>
          </p:nvSpPr>
          <p:spPr>
            <a:xfrm>
              <a:off x="5975672" y="5790159"/>
              <a:ext cx="556190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2000" b="1" dirty="0"/>
                <a:t>3 valid operand pairs = 3 computation cycles</a:t>
              </a:r>
              <a:endParaRPr lang="ko-KR" altLang="en-US" sz="2000" b="1" dirty="0"/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ADA4643C-5BF5-4145-A313-E6C8BA3F3933}"/>
                </a:ext>
              </a:extLst>
            </p:cNvPr>
            <p:cNvGrpSpPr/>
            <p:nvPr/>
          </p:nvGrpSpPr>
          <p:grpSpPr>
            <a:xfrm>
              <a:off x="8450863" y="4918028"/>
              <a:ext cx="591684" cy="591684"/>
              <a:chOff x="7811047" y="4862732"/>
              <a:chExt cx="914400" cy="914400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757F73E5-CACA-49E2-BEB1-0A1C960BDE00}"/>
                  </a:ext>
                </a:extLst>
              </p:cNvPr>
              <p:cNvSpPr/>
              <p:nvPr/>
            </p:nvSpPr>
            <p:spPr>
              <a:xfrm>
                <a:off x="7811047" y="486273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곱하기 기호 46">
                <a:extLst>
                  <a:ext uri="{FF2B5EF4-FFF2-40B4-BE49-F238E27FC236}">
                    <a16:creationId xmlns:a16="http://schemas.microsoft.com/office/drawing/2014/main" id="{E1D4428C-5274-4BBE-9082-54A292568115}"/>
                  </a:ext>
                </a:extLst>
              </p:cNvPr>
              <p:cNvSpPr/>
              <p:nvPr/>
            </p:nvSpPr>
            <p:spPr>
              <a:xfrm>
                <a:off x="7923977" y="4975662"/>
                <a:ext cx="688540" cy="688540"/>
              </a:xfrm>
              <a:prstGeom prst="mathMultiply">
                <a:avLst>
                  <a:gd name="adj1" fmla="val 2168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50" name="연결선: 꺾임 49">
              <a:extLst>
                <a:ext uri="{FF2B5EF4-FFF2-40B4-BE49-F238E27FC236}">
                  <a16:creationId xmlns:a16="http://schemas.microsoft.com/office/drawing/2014/main" id="{FDA88431-7932-41F0-89D9-71F49B2CC041}"/>
                </a:ext>
              </a:extLst>
            </p:cNvPr>
            <p:cNvCxnSpPr>
              <a:cxnSpLocks/>
              <a:stCxn id="34" idx="2"/>
              <a:endCxn id="46" idx="2"/>
            </p:cNvCxnSpPr>
            <p:nvPr/>
          </p:nvCxnSpPr>
          <p:spPr>
            <a:xfrm rot="16200000" flipH="1">
              <a:off x="7075862" y="3838868"/>
              <a:ext cx="997727" cy="1752276"/>
            </a:xfrm>
            <a:prstGeom prst="bentConnector2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연결선: 꺾임 50">
              <a:extLst>
                <a:ext uri="{FF2B5EF4-FFF2-40B4-BE49-F238E27FC236}">
                  <a16:creationId xmlns:a16="http://schemas.microsoft.com/office/drawing/2014/main" id="{A2965649-07A2-4645-A94F-6E9D349E430C}"/>
                </a:ext>
              </a:extLst>
            </p:cNvPr>
            <p:cNvCxnSpPr>
              <a:cxnSpLocks/>
              <a:stCxn id="35" idx="2"/>
              <a:endCxn id="46" idx="0"/>
            </p:cNvCxnSpPr>
            <p:nvPr/>
          </p:nvCxnSpPr>
          <p:spPr>
            <a:xfrm rot="16200000" flipH="1">
              <a:off x="8053817" y="4225139"/>
              <a:ext cx="701885" cy="68389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연결선: 꺾임 53">
              <a:extLst>
                <a:ext uri="{FF2B5EF4-FFF2-40B4-BE49-F238E27FC236}">
                  <a16:creationId xmlns:a16="http://schemas.microsoft.com/office/drawing/2014/main" id="{CE125EF6-AAC7-4DD8-84C3-6D0DAD47C99C}"/>
                </a:ext>
              </a:extLst>
            </p:cNvPr>
            <p:cNvCxnSpPr>
              <a:cxnSpLocks/>
              <a:stCxn id="36" idx="2"/>
              <a:endCxn id="46" idx="6"/>
            </p:cNvCxnSpPr>
            <p:nvPr/>
          </p:nvCxnSpPr>
          <p:spPr>
            <a:xfrm rot="5400000">
              <a:off x="9420807" y="3837884"/>
              <a:ext cx="997727" cy="1754245"/>
            </a:xfrm>
            <a:prstGeom prst="bentConnector2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08B78FB-7715-4DF1-B945-F4E8360F0E8E}"/>
                </a:ext>
              </a:extLst>
            </p:cNvPr>
            <p:cNvSpPr txBox="1"/>
            <p:nvPr/>
          </p:nvSpPr>
          <p:spPr>
            <a:xfrm>
              <a:off x="7040273" y="4865084"/>
              <a:ext cx="75091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b="1" dirty="0"/>
                <a:t>cycle 1</a:t>
              </a:r>
              <a:endParaRPr lang="ko-KR" altLang="en-US" b="1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A09589D-38ED-4A56-A729-687C2BCFB84E}"/>
                </a:ext>
              </a:extLst>
            </p:cNvPr>
            <p:cNvSpPr txBox="1"/>
            <p:nvPr/>
          </p:nvSpPr>
          <p:spPr>
            <a:xfrm>
              <a:off x="8849206" y="4460372"/>
              <a:ext cx="75091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b="1" dirty="0"/>
                <a:t>cycle 2</a:t>
              </a:r>
              <a:endParaRPr lang="ko-KR" altLang="en-US" b="1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A1C4EA9-B46B-43E5-88C1-F2CA5DEBF49D}"/>
                </a:ext>
              </a:extLst>
            </p:cNvPr>
            <p:cNvSpPr txBox="1"/>
            <p:nvPr/>
          </p:nvSpPr>
          <p:spPr>
            <a:xfrm>
              <a:off x="9483623" y="4863095"/>
              <a:ext cx="75091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b="1" dirty="0"/>
                <a:t>cycle 3</a:t>
              </a:r>
              <a:endParaRPr lang="ko-KR" altLang="en-US" b="1" dirty="0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33AF9127-5D6C-45A3-93CE-45E8B6379BE4}"/>
              </a:ext>
            </a:extLst>
          </p:cNvPr>
          <p:cNvGrpSpPr/>
          <p:nvPr/>
        </p:nvGrpSpPr>
        <p:grpSpPr>
          <a:xfrm>
            <a:off x="3198055" y="2359210"/>
            <a:ext cx="8487506" cy="3781872"/>
            <a:chOff x="3198055" y="2359210"/>
            <a:chExt cx="8487506" cy="378187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A862E7-D9E6-4598-9B27-19EBF081AEF6}"/>
                </a:ext>
              </a:extLst>
            </p:cNvPr>
            <p:cNvSpPr txBox="1"/>
            <p:nvPr/>
          </p:nvSpPr>
          <p:spPr>
            <a:xfrm>
              <a:off x="5312809" y="2774721"/>
              <a:ext cx="915312" cy="5133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1600" b="1" dirty="0"/>
                <a:t>activation</a:t>
              </a:r>
            </a:p>
            <a:p>
              <a:pPr algn="ctr"/>
              <a:r>
                <a:rPr lang="en-US" altLang="ko-KR" sz="1600" b="1" dirty="0"/>
                <a:t>chunk</a:t>
              </a:r>
              <a:endParaRPr lang="ko-KR" altLang="en-US" sz="1600" b="1" dirty="0"/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9EACA7FE-DE04-4DCA-9B31-3DB02D0D83AF}"/>
                </a:ext>
              </a:extLst>
            </p:cNvPr>
            <p:cNvSpPr/>
            <p:nvPr/>
          </p:nvSpPr>
          <p:spPr>
            <a:xfrm>
              <a:off x="6491213" y="2785636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</a:rPr>
                <a:t>8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1F18854B-89BE-493A-AEA8-716DCA89A414}"/>
                </a:ext>
              </a:extLst>
            </p:cNvPr>
            <p:cNvSpPr/>
            <p:nvPr/>
          </p:nvSpPr>
          <p:spPr>
            <a:xfrm>
              <a:off x="7174575" y="2785636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6049635F-8A87-42B9-98FA-7BD72C3DBFA0}"/>
                </a:ext>
              </a:extLst>
            </p:cNvPr>
            <p:cNvSpPr/>
            <p:nvPr/>
          </p:nvSpPr>
          <p:spPr>
            <a:xfrm>
              <a:off x="7857937" y="2785636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</a:rPr>
                <a:t>2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A1061702-2996-49E4-8323-0AF1DD530748}"/>
                </a:ext>
              </a:extLst>
            </p:cNvPr>
            <p:cNvSpPr/>
            <p:nvPr/>
          </p:nvSpPr>
          <p:spPr>
            <a:xfrm>
              <a:off x="8541299" y="2785636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</a:rPr>
                <a:t>4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B2D225B1-16A4-480C-AD77-7F4333457EA3}"/>
                </a:ext>
              </a:extLst>
            </p:cNvPr>
            <p:cNvSpPr/>
            <p:nvPr/>
          </p:nvSpPr>
          <p:spPr>
            <a:xfrm>
              <a:off x="9224661" y="2774721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18A92204-0A37-4C25-AB23-170F641602F9}"/>
                </a:ext>
              </a:extLst>
            </p:cNvPr>
            <p:cNvSpPr/>
            <p:nvPr/>
          </p:nvSpPr>
          <p:spPr>
            <a:xfrm>
              <a:off x="9908024" y="2774721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9485DCAC-E7C3-4C6A-836B-2996746476B7}"/>
                </a:ext>
              </a:extLst>
            </p:cNvPr>
            <p:cNvSpPr/>
            <p:nvPr/>
          </p:nvSpPr>
          <p:spPr>
            <a:xfrm>
              <a:off x="10591386" y="2774721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</a:rPr>
                <a:t>7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7A1F8800-C4A9-4486-BC31-8F2ABA285908}"/>
                </a:ext>
              </a:extLst>
            </p:cNvPr>
            <p:cNvSpPr/>
            <p:nvPr/>
          </p:nvSpPr>
          <p:spPr>
            <a:xfrm>
              <a:off x="11274748" y="2774721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B34EED-4CB1-4CD2-90F6-A64E7638B386}"/>
                </a:ext>
              </a:extLst>
            </p:cNvPr>
            <p:cNvSpPr txBox="1"/>
            <p:nvPr/>
          </p:nvSpPr>
          <p:spPr>
            <a:xfrm>
              <a:off x="5451921" y="3583891"/>
              <a:ext cx="637087" cy="5133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1600" b="1" dirty="0"/>
                <a:t>weight</a:t>
              </a:r>
            </a:p>
            <a:p>
              <a:pPr algn="ctr"/>
              <a:r>
                <a:rPr lang="en-US" altLang="ko-KR" sz="1600" b="1" dirty="0"/>
                <a:t>chunk</a:t>
              </a:r>
              <a:endParaRPr lang="ko-KR" altLang="en-US" sz="1600" b="1" dirty="0"/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E3111160-ACAD-4AE5-A97B-9529970ADA0F}"/>
                </a:ext>
              </a:extLst>
            </p:cNvPr>
            <p:cNvSpPr/>
            <p:nvPr/>
          </p:nvSpPr>
          <p:spPr>
            <a:xfrm>
              <a:off x="6491213" y="3594807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</a:rPr>
                <a:t>5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9DA06C8C-D818-4C36-8365-FE0D5B891D83}"/>
                </a:ext>
              </a:extLst>
            </p:cNvPr>
            <p:cNvSpPr/>
            <p:nvPr/>
          </p:nvSpPr>
          <p:spPr>
            <a:xfrm>
              <a:off x="7174575" y="3594807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</a:rPr>
                <a:t>3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F81D0664-E29B-4F09-9092-F40A73C039C2}"/>
                </a:ext>
              </a:extLst>
            </p:cNvPr>
            <p:cNvSpPr/>
            <p:nvPr/>
          </p:nvSpPr>
          <p:spPr>
            <a:xfrm>
              <a:off x="7857937" y="3594807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</a:rPr>
                <a:t>4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DEE8F98C-1E8F-4A48-BC96-9C25167A7FB2}"/>
                </a:ext>
              </a:extLst>
            </p:cNvPr>
            <p:cNvSpPr/>
            <p:nvPr/>
          </p:nvSpPr>
          <p:spPr>
            <a:xfrm>
              <a:off x="8541299" y="3594807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8C5F9CF7-037E-42F5-AFE3-CCF362FDBEB5}"/>
                </a:ext>
              </a:extLst>
            </p:cNvPr>
            <p:cNvSpPr/>
            <p:nvPr/>
          </p:nvSpPr>
          <p:spPr>
            <a:xfrm>
              <a:off x="9224661" y="3583891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81A3252A-9094-4CC2-9629-D3060B71402F}"/>
                </a:ext>
              </a:extLst>
            </p:cNvPr>
            <p:cNvSpPr/>
            <p:nvPr/>
          </p:nvSpPr>
          <p:spPr>
            <a:xfrm>
              <a:off x="9908024" y="3583891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</a:rPr>
                <a:t>3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AE85700E-733B-4FAC-99B1-E45B5165AB1A}"/>
                </a:ext>
              </a:extLst>
            </p:cNvPr>
            <p:cNvSpPr/>
            <p:nvPr/>
          </p:nvSpPr>
          <p:spPr>
            <a:xfrm>
              <a:off x="10591386" y="3583891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</a:rPr>
                <a:t>2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88051B05-EC79-4B65-803C-731C904976DE}"/>
                </a:ext>
              </a:extLst>
            </p:cNvPr>
            <p:cNvSpPr/>
            <p:nvPr/>
          </p:nvSpPr>
          <p:spPr>
            <a:xfrm>
              <a:off x="11274748" y="3583891"/>
              <a:ext cx="410813" cy="485054"/>
            </a:xfrm>
            <a:prstGeom prst="roundRect">
              <a:avLst>
                <a:gd name="adj" fmla="val 2356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</a:rPr>
                <a:t>6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2B805868-C246-44FA-A905-DEA892B2769D}"/>
                </a:ext>
              </a:extLst>
            </p:cNvPr>
            <p:cNvSpPr/>
            <p:nvPr/>
          </p:nvSpPr>
          <p:spPr>
            <a:xfrm>
              <a:off x="6367119" y="2656559"/>
              <a:ext cx="662935" cy="1559584"/>
            </a:xfrm>
            <a:prstGeom prst="roundRect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CE764E2C-FB24-41B3-B959-4217AA9E5A0B}"/>
                </a:ext>
              </a:extLst>
            </p:cNvPr>
            <p:cNvSpPr/>
            <p:nvPr/>
          </p:nvSpPr>
          <p:spPr>
            <a:xfrm>
              <a:off x="7731345" y="2656559"/>
              <a:ext cx="662935" cy="1559584"/>
            </a:xfrm>
            <a:prstGeom prst="roundRect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5A6BAA9F-6FA5-4210-930E-8FE8A2B446B1}"/>
                </a:ext>
              </a:extLst>
            </p:cNvPr>
            <p:cNvSpPr/>
            <p:nvPr/>
          </p:nvSpPr>
          <p:spPr>
            <a:xfrm>
              <a:off x="10465324" y="2656559"/>
              <a:ext cx="662935" cy="1559584"/>
            </a:xfrm>
            <a:prstGeom prst="roundRect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521004-58BD-4BCD-B74E-9E1D9877C2D7}"/>
                </a:ext>
              </a:extLst>
            </p:cNvPr>
            <p:cNvSpPr txBox="1"/>
            <p:nvPr/>
          </p:nvSpPr>
          <p:spPr>
            <a:xfrm>
              <a:off x="6424992" y="2359210"/>
              <a:ext cx="543256" cy="256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1600" b="1" dirty="0"/>
                <a:t>pair 0</a:t>
              </a:r>
              <a:endParaRPr lang="ko-KR" altLang="en-US" sz="1600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C7A74D4-BF20-4086-A2ED-2C339CA6E5E4}"/>
                </a:ext>
              </a:extLst>
            </p:cNvPr>
            <p:cNvSpPr txBox="1"/>
            <p:nvPr/>
          </p:nvSpPr>
          <p:spPr>
            <a:xfrm>
              <a:off x="7791183" y="2359210"/>
              <a:ext cx="543256" cy="256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1600" b="1" dirty="0"/>
                <a:t>pair 1</a:t>
              </a:r>
              <a:endParaRPr lang="ko-KR" altLang="en-US" sz="1600" b="1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B393CAE-5C06-4A39-8BA0-81D8CFFF0134}"/>
                </a:ext>
              </a:extLst>
            </p:cNvPr>
            <p:cNvSpPr txBox="1"/>
            <p:nvPr/>
          </p:nvSpPr>
          <p:spPr>
            <a:xfrm>
              <a:off x="10525163" y="2361243"/>
              <a:ext cx="543256" cy="256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1600" b="1" dirty="0"/>
                <a:t>pair 2</a:t>
              </a:r>
              <a:endParaRPr lang="ko-KR" altLang="en-US" sz="1600" b="1" dirty="0"/>
            </a:p>
          </p:txBody>
        </p: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6A55A40D-F044-49DC-8DF4-B0B9E1193028}"/>
                </a:ext>
              </a:extLst>
            </p:cNvPr>
            <p:cNvSpPr/>
            <p:nvPr/>
          </p:nvSpPr>
          <p:spPr>
            <a:xfrm>
              <a:off x="3198055" y="3928314"/>
              <a:ext cx="1356637" cy="134111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BCA7D9E2-7B54-4FDF-A390-82FF6A29C3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6675" y="2438401"/>
              <a:ext cx="1077128" cy="1547282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FFC1BFE5-10A0-4893-B03B-237005562F39}"/>
                </a:ext>
              </a:extLst>
            </p:cNvPr>
            <p:cNvCxnSpPr>
              <a:cxnSpLocks/>
            </p:cNvCxnSpPr>
            <p:nvPr/>
          </p:nvCxnSpPr>
          <p:spPr>
            <a:xfrm>
              <a:off x="4149575" y="5213870"/>
              <a:ext cx="1117641" cy="927212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5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78ABD-55BB-43B1-B6D8-F18364FDD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Asynchronous Dataflow in Systolic Array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2C2BD8-9FCD-4C0A-8342-B183E706C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702839"/>
            <a:ext cx="11686477" cy="1346355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Synchronous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  <a:sym typeface="Wingdings" panose="05000000000000000000" pitchFamily="2" charset="2"/>
              </a:rPr>
              <a:t> Fast PE waits until slow neighbor finishes current task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rgbClr val="0070C0"/>
                </a:solidFill>
              </a:rPr>
              <a:t>Asynchronous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  <a:sym typeface="Wingdings" panose="05000000000000000000" pitchFamily="2" charset="2"/>
              </a:rPr>
              <a:t> Fast PE can move on to the next task right after it finishes its current task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Asynchronous dataflow relieves PE underutilization caused by the load imbalance issue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FECACE-5274-498A-A14E-8DF086D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520-5A33-4230-ABDD-A213BEC2F74F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9EED564-00D4-4B93-8087-8287396794F5}"/>
              </a:ext>
            </a:extLst>
          </p:cNvPr>
          <p:cNvGrpSpPr/>
          <p:nvPr/>
        </p:nvGrpSpPr>
        <p:grpSpPr>
          <a:xfrm>
            <a:off x="3665172" y="2495478"/>
            <a:ext cx="4861655" cy="1593935"/>
            <a:chOff x="806541" y="4332658"/>
            <a:chExt cx="4861655" cy="1593935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6DAC610-EFB9-4612-94AE-4F909870D038}"/>
                </a:ext>
              </a:extLst>
            </p:cNvPr>
            <p:cNvGrpSpPr/>
            <p:nvPr/>
          </p:nvGrpSpPr>
          <p:grpSpPr>
            <a:xfrm>
              <a:off x="806541" y="4332658"/>
              <a:ext cx="4861655" cy="1106535"/>
              <a:chOff x="6313014" y="4753322"/>
              <a:chExt cx="4201537" cy="956290"/>
            </a:xfrm>
          </p:grpSpPr>
          <p:cxnSp>
            <p:nvCxnSpPr>
              <p:cNvPr id="8" name="직선 화살표 연결선 7">
                <a:extLst>
                  <a:ext uri="{FF2B5EF4-FFF2-40B4-BE49-F238E27FC236}">
                    <a16:creationId xmlns:a16="http://schemas.microsoft.com/office/drawing/2014/main" id="{3AEA79F8-1EAE-414D-810C-A4ABD12795D5}"/>
                  </a:ext>
                </a:extLst>
              </p:cNvPr>
              <p:cNvCxnSpPr>
                <a:cxnSpLocks/>
                <a:stCxn id="11" idx="3"/>
                <a:endCxn id="18" idx="1"/>
              </p:cNvCxnSpPr>
              <p:nvPr/>
            </p:nvCxnSpPr>
            <p:spPr>
              <a:xfrm>
                <a:off x="8728045" y="5391464"/>
                <a:ext cx="1043940" cy="0"/>
              </a:xfrm>
              <a:prstGeom prst="straightConnector1">
                <a:avLst/>
              </a:prstGeom>
              <a:ln w="635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화살표 연결선 8">
                <a:extLst>
                  <a:ext uri="{FF2B5EF4-FFF2-40B4-BE49-F238E27FC236}">
                    <a16:creationId xmlns:a16="http://schemas.microsoft.com/office/drawing/2014/main" id="{DA2C4D51-4B40-40EF-98C6-C5C023DCC6B5}"/>
                  </a:ext>
                </a:extLst>
              </p:cNvPr>
              <p:cNvCxnSpPr>
                <a:cxnSpLocks/>
                <a:stCxn id="10" idx="3"/>
                <a:endCxn id="11" idx="1"/>
              </p:cNvCxnSpPr>
              <p:nvPr/>
            </p:nvCxnSpPr>
            <p:spPr>
              <a:xfrm flipV="1">
                <a:off x="7055580" y="5391464"/>
                <a:ext cx="1043940" cy="3885"/>
              </a:xfrm>
              <a:prstGeom prst="straightConnector1">
                <a:avLst/>
              </a:prstGeom>
              <a:ln w="635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67AAB871-8400-4CF7-B7DB-8DEE28269AB9}"/>
                  </a:ext>
                </a:extLst>
              </p:cNvPr>
              <p:cNvSpPr/>
              <p:nvPr/>
            </p:nvSpPr>
            <p:spPr>
              <a:xfrm>
                <a:off x="6427055" y="5081087"/>
                <a:ext cx="628525" cy="62852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>
                    <a:solidFill>
                      <a:schemeClr val="tx1"/>
                    </a:solidFill>
                  </a:rPr>
                  <a:t>PE</a:t>
                </a:r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6A19B12D-18D5-4514-B032-73645A19E9C5}"/>
                  </a:ext>
                </a:extLst>
              </p:cNvPr>
              <p:cNvSpPr/>
              <p:nvPr/>
            </p:nvSpPr>
            <p:spPr>
              <a:xfrm>
                <a:off x="8099520" y="5077202"/>
                <a:ext cx="628525" cy="62852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>
                    <a:solidFill>
                      <a:schemeClr val="tx1"/>
                    </a:solidFill>
                  </a:rPr>
                  <a:t>PE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E6FB34-3673-41C4-85D5-940ED6386070}"/>
                  </a:ext>
                </a:extLst>
              </p:cNvPr>
              <p:cNvSpPr txBox="1"/>
              <p:nvPr/>
            </p:nvSpPr>
            <p:spPr>
              <a:xfrm>
                <a:off x="7985479" y="4753322"/>
                <a:ext cx="8566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rgbClr val="FF0000"/>
                    </a:solidFill>
                  </a:rPr>
                  <a:t>fast</a:t>
                </a:r>
                <a:endParaRPr lang="ko-KR" alt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F0D45D-E075-41A4-9454-5E04C8E45E62}"/>
                  </a:ext>
                </a:extLst>
              </p:cNvPr>
              <p:cNvSpPr txBox="1"/>
              <p:nvPr/>
            </p:nvSpPr>
            <p:spPr>
              <a:xfrm>
                <a:off x="7245579" y="4979839"/>
                <a:ext cx="61353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rgbClr val="FF0000"/>
                    </a:solidFill>
                  </a:rPr>
                  <a:t>stall</a:t>
                </a:r>
                <a:endParaRPr lang="ko-KR" alt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곱하기 기호 15">
                <a:extLst>
                  <a:ext uri="{FF2B5EF4-FFF2-40B4-BE49-F238E27FC236}">
                    <a16:creationId xmlns:a16="http://schemas.microsoft.com/office/drawing/2014/main" id="{4267F5A3-2837-41D0-BEB6-24F69B687256}"/>
                  </a:ext>
                </a:extLst>
              </p:cNvPr>
              <p:cNvSpPr/>
              <p:nvPr/>
            </p:nvSpPr>
            <p:spPr>
              <a:xfrm>
                <a:off x="7322514" y="5169107"/>
                <a:ext cx="444716" cy="444716"/>
              </a:xfrm>
              <a:prstGeom prst="mathMultiply">
                <a:avLst>
                  <a:gd name="adj1" fmla="val 1312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F26C23-881B-44D6-A1F9-2A2433BF8C8A}"/>
                  </a:ext>
                </a:extLst>
              </p:cNvPr>
              <p:cNvSpPr txBox="1"/>
              <p:nvPr/>
            </p:nvSpPr>
            <p:spPr>
              <a:xfrm>
                <a:off x="6313014" y="4753322"/>
                <a:ext cx="8566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rgbClr val="FF0000"/>
                    </a:solidFill>
                  </a:rPr>
                  <a:t>slow</a:t>
                </a:r>
                <a:endParaRPr lang="ko-KR" alt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EB3D9135-9E7F-49C2-B02B-B2E5CB72B210}"/>
                  </a:ext>
                </a:extLst>
              </p:cNvPr>
              <p:cNvSpPr/>
              <p:nvPr/>
            </p:nvSpPr>
            <p:spPr>
              <a:xfrm>
                <a:off x="9771985" y="5077202"/>
                <a:ext cx="628525" cy="62852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>
                    <a:solidFill>
                      <a:schemeClr val="tx1"/>
                    </a:solidFill>
                  </a:rPr>
                  <a:t>PE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E77D956-C9C9-45B7-BB6C-DA2FFD68B2BA}"/>
                  </a:ext>
                </a:extLst>
              </p:cNvPr>
              <p:cNvSpPr txBox="1"/>
              <p:nvPr/>
            </p:nvSpPr>
            <p:spPr>
              <a:xfrm>
                <a:off x="9657943" y="4753322"/>
                <a:ext cx="8566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rgbClr val="FF0000"/>
                    </a:solidFill>
                  </a:rPr>
                  <a:t>slow</a:t>
                </a:r>
                <a:endParaRPr lang="ko-KR" alt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3158C0-1BE2-4ACE-AD3A-30CEEEFD7BBB}"/>
                  </a:ext>
                </a:extLst>
              </p:cNvPr>
              <p:cNvSpPr txBox="1"/>
              <p:nvPr/>
            </p:nvSpPr>
            <p:spPr>
              <a:xfrm>
                <a:off x="8918043" y="4979839"/>
                <a:ext cx="61353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rgbClr val="FF0000"/>
                    </a:solidFill>
                  </a:rPr>
                  <a:t>stall</a:t>
                </a:r>
                <a:endParaRPr lang="ko-KR" alt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곱하기 기호 20">
                <a:extLst>
                  <a:ext uri="{FF2B5EF4-FFF2-40B4-BE49-F238E27FC236}">
                    <a16:creationId xmlns:a16="http://schemas.microsoft.com/office/drawing/2014/main" id="{682AA186-52DB-44B1-AFB2-9EAA6A529DAA}"/>
                  </a:ext>
                </a:extLst>
              </p:cNvPr>
              <p:cNvSpPr/>
              <p:nvPr/>
            </p:nvSpPr>
            <p:spPr>
              <a:xfrm>
                <a:off x="8994979" y="5169107"/>
                <a:ext cx="444716" cy="444716"/>
              </a:xfrm>
              <a:prstGeom prst="mathMultiply">
                <a:avLst>
                  <a:gd name="adj1" fmla="val 1312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CDFD19-7BEE-4BB7-B071-C10922167AE0}"/>
                </a:ext>
              </a:extLst>
            </p:cNvPr>
            <p:cNvSpPr txBox="1"/>
            <p:nvPr/>
          </p:nvSpPr>
          <p:spPr>
            <a:xfrm>
              <a:off x="1965949" y="5570460"/>
              <a:ext cx="2542838" cy="35613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R" sz="2000" b="1" dirty="0">
                  <a:latin typeface="+mj-ea"/>
                  <a:ea typeface="+mj-ea"/>
                </a:rPr>
                <a:t>Sync. Dataflow</a:t>
              </a:r>
              <a:endParaRPr lang="ko-KR" altLang="en-US" sz="2000" b="1" dirty="0">
                <a:latin typeface="+mj-ea"/>
                <a:ea typeface="+mj-ea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496AE76-E0A6-4F77-BE54-63993E9FDACF}"/>
              </a:ext>
            </a:extLst>
          </p:cNvPr>
          <p:cNvGrpSpPr/>
          <p:nvPr/>
        </p:nvGrpSpPr>
        <p:grpSpPr>
          <a:xfrm>
            <a:off x="3665173" y="4397840"/>
            <a:ext cx="4861655" cy="1598431"/>
            <a:chOff x="6497786" y="4328161"/>
            <a:chExt cx="4861655" cy="1598431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816A4913-94CE-4D69-816E-8A8A21D75823}"/>
                </a:ext>
              </a:extLst>
            </p:cNvPr>
            <p:cNvGrpSpPr/>
            <p:nvPr/>
          </p:nvGrpSpPr>
          <p:grpSpPr>
            <a:xfrm>
              <a:off x="6497786" y="4328161"/>
              <a:ext cx="4861655" cy="1106536"/>
              <a:chOff x="6313014" y="5848945"/>
              <a:chExt cx="4201537" cy="956291"/>
            </a:xfrm>
          </p:grpSpPr>
          <p:cxnSp>
            <p:nvCxnSpPr>
              <p:cNvPr id="22" name="직선 화살표 연결선 21">
                <a:extLst>
                  <a:ext uri="{FF2B5EF4-FFF2-40B4-BE49-F238E27FC236}">
                    <a16:creationId xmlns:a16="http://schemas.microsoft.com/office/drawing/2014/main" id="{B77A57CF-EFAE-4FA2-BB12-88EE8EC0A0B1}"/>
                  </a:ext>
                </a:extLst>
              </p:cNvPr>
              <p:cNvCxnSpPr>
                <a:cxnSpLocks/>
                <a:stCxn id="25" idx="3"/>
                <a:endCxn id="28" idx="1"/>
              </p:cNvCxnSpPr>
              <p:nvPr/>
            </p:nvCxnSpPr>
            <p:spPr>
              <a:xfrm>
                <a:off x="8728045" y="6487089"/>
                <a:ext cx="1043940" cy="0"/>
              </a:xfrm>
              <a:prstGeom prst="straightConnector1">
                <a:avLst/>
              </a:prstGeom>
              <a:ln w="635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화살표 연결선 22">
                <a:extLst>
                  <a:ext uri="{FF2B5EF4-FFF2-40B4-BE49-F238E27FC236}">
                    <a16:creationId xmlns:a16="http://schemas.microsoft.com/office/drawing/2014/main" id="{EB4B505D-1C6B-4C6A-9265-B92113E555EC}"/>
                  </a:ext>
                </a:extLst>
              </p:cNvPr>
              <p:cNvCxnSpPr>
                <a:cxnSpLocks/>
                <a:stCxn id="24" idx="3"/>
                <a:endCxn id="25" idx="1"/>
              </p:cNvCxnSpPr>
              <p:nvPr/>
            </p:nvCxnSpPr>
            <p:spPr>
              <a:xfrm flipV="1">
                <a:off x="7055580" y="6487089"/>
                <a:ext cx="1043940" cy="3885"/>
              </a:xfrm>
              <a:prstGeom prst="straightConnector1">
                <a:avLst/>
              </a:prstGeom>
              <a:ln w="635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53A72851-DE0B-44A1-A26C-17D39C2AED60}"/>
                  </a:ext>
                </a:extLst>
              </p:cNvPr>
              <p:cNvSpPr/>
              <p:nvPr/>
            </p:nvSpPr>
            <p:spPr>
              <a:xfrm>
                <a:off x="6427055" y="6176711"/>
                <a:ext cx="628525" cy="62852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>
                    <a:solidFill>
                      <a:schemeClr val="tx1"/>
                    </a:solidFill>
                  </a:rPr>
                  <a:t>PE</a:t>
                </a:r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1B033AF2-1AE1-4441-9B79-71C55B639434}"/>
                  </a:ext>
                </a:extLst>
              </p:cNvPr>
              <p:cNvSpPr/>
              <p:nvPr/>
            </p:nvSpPr>
            <p:spPr>
              <a:xfrm>
                <a:off x="8099520" y="6172826"/>
                <a:ext cx="628525" cy="62852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>
                    <a:solidFill>
                      <a:schemeClr val="tx1"/>
                    </a:solidFill>
                  </a:rPr>
                  <a:t>PE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7D6FDA3-6DF0-4FB1-87BA-377E55310DC4}"/>
                  </a:ext>
                </a:extLst>
              </p:cNvPr>
              <p:cNvSpPr txBox="1"/>
              <p:nvPr/>
            </p:nvSpPr>
            <p:spPr>
              <a:xfrm>
                <a:off x="7985479" y="5848945"/>
                <a:ext cx="8566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rgbClr val="FF0000"/>
                    </a:solidFill>
                  </a:rPr>
                  <a:t>fast</a:t>
                </a:r>
                <a:endParaRPr lang="ko-KR" alt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04867F-65AB-4378-B057-F072F168467C}"/>
                  </a:ext>
                </a:extLst>
              </p:cNvPr>
              <p:cNvSpPr txBox="1"/>
              <p:nvPr/>
            </p:nvSpPr>
            <p:spPr>
              <a:xfrm>
                <a:off x="6313014" y="5848945"/>
                <a:ext cx="8566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rgbClr val="FF0000"/>
                    </a:solidFill>
                  </a:rPr>
                  <a:t>slow</a:t>
                </a:r>
                <a:endParaRPr lang="ko-KR" alt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D5F9412B-AE79-4D4E-8F35-99D087E1A323}"/>
                  </a:ext>
                </a:extLst>
              </p:cNvPr>
              <p:cNvSpPr/>
              <p:nvPr/>
            </p:nvSpPr>
            <p:spPr>
              <a:xfrm>
                <a:off x="9771985" y="6172826"/>
                <a:ext cx="628525" cy="62852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>
                    <a:solidFill>
                      <a:schemeClr val="tx1"/>
                    </a:solidFill>
                  </a:rPr>
                  <a:t>PE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B3A5EB-9EEE-4D1B-B2F3-7F061BCD7AFE}"/>
                  </a:ext>
                </a:extLst>
              </p:cNvPr>
              <p:cNvSpPr txBox="1"/>
              <p:nvPr/>
            </p:nvSpPr>
            <p:spPr>
              <a:xfrm>
                <a:off x="9657943" y="5848945"/>
                <a:ext cx="8566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rgbClr val="FF0000"/>
                    </a:solidFill>
                  </a:rPr>
                  <a:t>slow</a:t>
                </a:r>
                <a:endParaRPr lang="ko-KR" alt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05E2C1-9397-4577-90B7-B764FF60627D}"/>
                </a:ext>
              </a:extLst>
            </p:cNvPr>
            <p:cNvSpPr txBox="1"/>
            <p:nvPr/>
          </p:nvSpPr>
          <p:spPr>
            <a:xfrm>
              <a:off x="7657842" y="5570459"/>
              <a:ext cx="2542838" cy="35613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R" sz="2000" b="1" dirty="0">
                  <a:latin typeface="+mj-ea"/>
                  <a:ea typeface="+mj-ea"/>
                </a:rPr>
                <a:t>Async. Dataflow</a:t>
              </a:r>
              <a:endParaRPr lang="ko-KR" altLang="en-US" sz="2000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1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F6870F5E93BC1468AA080BB55923333" ma:contentTypeVersion="18" ma:contentTypeDescription="새 문서를 만듭니다." ma:contentTypeScope="" ma:versionID="c538e2512606784c4b9a27c2c9041913">
  <xsd:schema xmlns:xsd="http://www.w3.org/2001/XMLSchema" xmlns:xs="http://www.w3.org/2001/XMLSchema" xmlns:p="http://schemas.microsoft.com/office/2006/metadata/properties" xmlns:ns2="3c96cb94-7bc3-41c6-b31a-f10544290a4a" xmlns:ns3="7e15a1a3-9707-43e7-9997-5a02e113e2ba" targetNamespace="http://schemas.microsoft.com/office/2006/metadata/properties" ma:root="true" ma:fieldsID="0395fc8a7c825a3af3687b84be04dab7" ns2:_="" ns3:_="">
    <xsd:import namespace="3c96cb94-7bc3-41c6-b31a-f10544290a4a"/>
    <xsd:import namespace="7e15a1a3-9707-43e7-9997-5a02e113e2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6cb94-7bc3-41c6-b31a-f10544290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이미지 태그" ma:readOnly="false" ma:fieldId="{5cf76f15-5ced-4ddc-b409-7134ff3c332f}" ma:taxonomyMulti="true" ma:sspId="13f7c4bd-ffc2-489d-bd41-78771032fe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5a1a3-9707-43e7-9997-5a02e113e2b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842c2d8-cd9d-4afd-a254-00003754f672}" ma:internalName="TaxCatchAll" ma:showField="CatchAllData" ma:web="7e15a1a3-9707-43e7-9997-5a02e113e2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15a1a3-9707-43e7-9997-5a02e113e2ba" xsi:nil="true"/>
    <lcf76f155ced4ddcb4097134ff3c332f xmlns="3c96cb94-7bc3-41c6-b31a-f10544290a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4E139C-58BB-415E-9086-7B5EDF4193E1}"/>
</file>

<file path=customXml/itemProps2.xml><?xml version="1.0" encoding="utf-8"?>
<ds:datastoreItem xmlns:ds="http://schemas.openxmlformats.org/officeDocument/2006/customXml" ds:itemID="{F304852B-E8ED-4E4C-96CE-F2560D876C9B}"/>
</file>

<file path=customXml/itemProps3.xml><?xml version="1.0" encoding="utf-8"?>
<ds:datastoreItem xmlns:ds="http://schemas.openxmlformats.org/officeDocument/2006/customXml" ds:itemID="{8CAEE15D-52E5-4CF1-8788-C174E8ED62C1}"/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1545</Words>
  <Application>Microsoft Office PowerPoint</Application>
  <PresentationFormat>와이드스크린</PresentationFormat>
  <Paragraphs>427</Paragraphs>
  <Slides>28</Slides>
  <Notes>0</Notes>
  <HiddenSlides>5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맑은 고딕</vt:lpstr>
      <vt:lpstr>Arial</vt:lpstr>
      <vt:lpstr>Calibri</vt:lpstr>
      <vt:lpstr>Consolas</vt:lpstr>
      <vt:lpstr>Times New Roman</vt:lpstr>
      <vt:lpstr>Wingdings</vt:lpstr>
      <vt:lpstr>Office 테마</vt:lpstr>
      <vt:lpstr>Conveyor: Towards Asynchronous Dataflow in Systolic Array to Exploit Unstructured Sparsity</vt:lpstr>
      <vt:lpstr>Contents</vt:lpstr>
      <vt:lpstr>Background</vt:lpstr>
      <vt:lpstr>Sparsity Exploitation</vt:lpstr>
      <vt:lpstr>Limitations of Conventional Sparse-DNN Accelerators</vt:lpstr>
      <vt:lpstr>PE Underutilization Issue</vt:lpstr>
      <vt:lpstr>Motivation</vt:lpstr>
      <vt:lpstr>Chunk Propagation and Load Imbalance Issue</vt:lpstr>
      <vt:lpstr>Asynchronous Dataflow in Systolic Array</vt:lpstr>
      <vt:lpstr>Operand Queue</vt:lpstr>
      <vt:lpstr>Conveyor-SA Architecture</vt:lpstr>
      <vt:lpstr>What is Conveyor Queue?</vt:lpstr>
      <vt:lpstr>Asynchronous Dataflow with Conveyor Queue</vt:lpstr>
      <vt:lpstr>Asynchronous Dataflow with Conveyor Queue</vt:lpstr>
      <vt:lpstr>Conveyor-SA Architecture</vt:lpstr>
      <vt:lpstr>Conveyor-SA Architecture</vt:lpstr>
      <vt:lpstr>Evaluation</vt:lpstr>
      <vt:lpstr>Methodology</vt:lpstr>
      <vt:lpstr>Performance Evaluation</vt:lpstr>
      <vt:lpstr>Hardware Overhead</vt:lpstr>
      <vt:lpstr>Conclusion</vt:lpstr>
      <vt:lpstr>Conclusion</vt:lpstr>
      <vt:lpstr>Thank You !</vt:lpstr>
      <vt:lpstr>Operand Queue</vt:lpstr>
      <vt:lpstr>Limitation of Operand Queues</vt:lpstr>
      <vt:lpstr>Synchronous Processing Unit</vt:lpstr>
      <vt:lpstr>Asynchronous Dataflow with Conveyor Queue</vt:lpstr>
      <vt:lpstr>Conveyor-SA Architecture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이용호</dc:creator>
  <cp:lastModifiedBy>김성욱</cp:lastModifiedBy>
  <cp:revision>662</cp:revision>
  <dcterms:created xsi:type="dcterms:W3CDTF">2021-10-26T04:34:09Z</dcterms:created>
  <dcterms:modified xsi:type="dcterms:W3CDTF">2023-11-13T12:54:55Z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0x010100AF6870F5E93BC1468AA080BB55923333</vt:lpwstr>
  </property>
</Properties>
</file>